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90" r:id="rId2"/>
    <p:sldId id="339" r:id="rId3"/>
    <p:sldId id="374" r:id="rId4"/>
    <p:sldId id="393" r:id="rId5"/>
    <p:sldId id="394" r:id="rId6"/>
    <p:sldId id="366" r:id="rId7"/>
    <p:sldId id="258" r:id="rId8"/>
    <p:sldId id="396" r:id="rId9"/>
    <p:sldId id="386" r:id="rId10"/>
    <p:sldId id="373" r:id="rId11"/>
    <p:sldId id="397" r:id="rId12"/>
    <p:sldId id="392" r:id="rId13"/>
    <p:sldId id="398" r:id="rId14"/>
    <p:sldId id="399" r:id="rId15"/>
    <p:sldId id="367" r:id="rId16"/>
  </p:sldIdLst>
  <p:sldSz cx="9144000" cy="6858000" type="screen4x3"/>
  <p:notesSz cx="6742113" cy="9872663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rebuchet MS" pitchFamily="34" charset="0"/>
        <a:ea typeface="굴림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rebuchet MS" pitchFamily="34" charset="0"/>
        <a:ea typeface="굴림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rebuchet MS" pitchFamily="34" charset="0"/>
        <a:ea typeface="굴림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rebuchet MS" pitchFamily="34" charset="0"/>
        <a:ea typeface="굴림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rebuchet MS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Trebuchet MS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Trebuchet MS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Trebuchet MS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Trebuchet MS" pitchFamily="34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0000FF"/>
    <a:srgbClr val="2979CE"/>
    <a:srgbClr val="FF00FF"/>
    <a:srgbClr val="0066FF"/>
    <a:srgbClr val="F0FFFF"/>
    <a:srgbClr val="FFFFFF"/>
    <a:srgbClr val="FFF9EB"/>
    <a:srgbClr val="0941B8"/>
    <a:srgbClr val="006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4" autoAdjust="0"/>
    <p:restoredTop sz="99389" autoAdjust="0"/>
  </p:normalViewPr>
  <p:slideViewPr>
    <p:cSldViewPr>
      <p:cViewPr varScale="1">
        <p:scale>
          <a:sx n="80" d="100"/>
          <a:sy n="80" d="100"/>
        </p:scale>
        <p:origin x="12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373" cy="493554"/>
          </a:xfrm>
          <a:prstGeom prst="rect">
            <a:avLst/>
          </a:prstGeom>
        </p:spPr>
        <p:txBody>
          <a:bodyPr vert="horz" lIns="90709" tIns="45355" rIns="90709" bIns="4535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9169" y="0"/>
            <a:ext cx="2921373" cy="493554"/>
          </a:xfrm>
          <a:prstGeom prst="rect">
            <a:avLst/>
          </a:prstGeom>
        </p:spPr>
        <p:txBody>
          <a:bodyPr vert="horz" lIns="90709" tIns="45355" rIns="90709" bIns="45355" rtlCol="0"/>
          <a:lstStyle>
            <a:lvl1pPr algn="r">
              <a:defRPr sz="1200"/>
            </a:lvl1pPr>
          </a:lstStyle>
          <a:p>
            <a:fld id="{2AB8463E-6E2D-4CC0-AE7C-5EBD825437D8}" type="datetimeFigureOut">
              <a:rPr lang="ko-KR" altLang="en-US" smtClean="0"/>
              <a:pPr/>
              <a:t>2025-01-15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7533"/>
            <a:ext cx="2921373" cy="493553"/>
          </a:xfrm>
          <a:prstGeom prst="rect">
            <a:avLst/>
          </a:prstGeom>
        </p:spPr>
        <p:txBody>
          <a:bodyPr vert="horz" lIns="90709" tIns="45355" rIns="90709" bIns="4535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9169" y="9377533"/>
            <a:ext cx="2921373" cy="493553"/>
          </a:xfrm>
          <a:prstGeom prst="rect">
            <a:avLst/>
          </a:prstGeom>
        </p:spPr>
        <p:txBody>
          <a:bodyPr vert="horz" lIns="90709" tIns="45355" rIns="90709" bIns="45355" rtlCol="0" anchor="b"/>
          <a:lstStyle>
            <a:lvl1pPr algn="r">
              <a:defRPr sz="1200"/>
            </a:lvl1pPr>
          </a:lstStyle>
          <a:p>
            <a:fld id="{0945D51F-36CD-4A79-9577-AB93742FE86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7337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373" cy="493554"/>
          </a:xfrm>
          <a:prstGeom prst="rect">
            <a:avLst/>
          </a:prstGeom>
        </p:spPr>
        <p:txBody>
          <a:bodyPr vert="horz" lIns="90709" tIns="45355" rIns="90709" bIns="4535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9169" y="0"/>
            <a:ext cx="2921373" cy="493554"/>
          </a:xfrm>
          <a:prstGeom prst="rect">
            <a:avLst/>
          </a:prstGeom>
        </p:spPr>
        <p:txBody>
          <a:bodyPr vert="horz" lIns="90709" tIns="45355" rIns="90709" bIns="45355" rtlCol="0"/>
          <a:lstStyle>
            <a:lvl1pPr algn="r">
              <a:defRPr sz="1200"/>
            </a:lvl1pPr>
          </a:lstStyle>
          <a:p>
            <a:fld id="{85A0E47E-A6C1-4D0F-99E2-EC93C8FD8101}" type="datetimeFigureOut">
              <a:rPr lang="ko-KR" altLang="en-US" smtClean="0"/>
              <a:pPr/>
              <a:t>2025-01-15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9" tIns="45355" rIns="90709" bIns="4535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4526" y="4689554"/>
            <a:ext cx="5393062" cy="4441989"/>
          </a:xfrm>
          <a:prstGeom prst="rect">
            <a:avLst/>
          </a:prstGeom>
        </p:spPr>
        <p:txBody>
          <a:bodyPr vert="horz" lIns="90709" tIns="45355" rIns="90709" bIns="45355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7533"/>
            <a:ext cx="2921373" cy="493553"/>
          </a:xfrm>
          <a:prstGeom prst="rect">
            <a:avLst/>
          </a:prstGeom>
        </p:spPr>
        <p:txBody>
          <a:bodyPr vert="horz" lIns="90709" tIns="45355" rIns="90709" bIns="4535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9169" y="9377533"/>
            <a:ext cx="2921373" cy="493553"/>
          </a:xfrm>
          <a:prstGeom prst="rect">
            <a:avLst/>
          </a:prstGeom>
        </p:spPr>
        <p:txBody>
          <a:bodyPr vert="horz" lIns="90709" tIns="45355" rIns="90709" bIns="45355" rtlCol="0" anchor="b"/>
          <a:lstStyle>
            <a:lvl1pPr algn="r">
              <a:defRPr sz="1200"/>
            </a:lvl1pPr>
          </a:lstStyle>
          <a:p>
            <a:fld id="{570D5FB0-DB6D-4540-B50C-7EF1740BB5E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225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79445-24E9-49B2-A756-F54AA9C733AB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8658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D:\박경은\작업\비즈니스\0117. 세트_친환경 에너지 002\이미지\배경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5596026"/>
          </a:xfrm>
          <a:prstGeom prst="rect">
            <a:avLst/>
          </a:prstGeom>
          <a:noFill/>
        </p:spPr>
      </p:pic>
      <p:pic>
        <p:nvPicPr>
          <p:cNvPr id="15" name="Picture 5" descr="D:\박경은\작업\비즈니스\0117. 세트_친환경 에너지 002\이미지\빌딩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114680"/>
            <a:ext cx="3635882" cy="1761965"/>
          </a:xfrm>
          <a:prstGeom prst="rect">
            <a:avLst/>
          </a:prstGeom>
          <a:noFill/>
        </p:spPr>
      </p:pic>
      <p:pic>
        <p:nvPicPr>
          <p:cNvPr id="16" name="Picture 10" descr="D:\박경은\작업\비즈니스\0117. 세트_친환경 에너지 002\이미지\잔디.png"/>
          <p:cNvPicPr>
            <a:picLocks noChangeAspect="1" noChangeArrowheads="1"/>
          </p:cNvPicPr>
          <p:nvPr userDrawn="1"/>
        </p:nvPicPr>
        <p:blipFill rotWithShape="1">
          <a:blip r:embed="rId5" cstate="print"/>
          <a:srcRect l="6279"/>
          <a:stretch/>
        </p:blipFill>
        <p:spPr bwMode="auto">
          <a:xfrm>
            <a:off x="0" y="4637573"/>
            <a:ext cx="9144000" cy="1431925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9" name="직사각형 8"/>
          <p:cNvSpPr/>
          <p:nvPr userDrawn="1"/>
        </p:nvSpPr>
        <p:spPr bwMode="auto">
          <a:xfrm>
            <a:off x="0" y="0"/>
            <a:ext cx="9144000" cy="11663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01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굴림" pitchFamily="50" charset="-127"/>
            </a:endParaRPr>
          </a:p>
        </p:txBody>
      </p:sp>
      <p:pic>
        <p:nvPicPr>
          <p:cNvPr id="21" name="Picture 3" descr="D:\박경은\작업\비즈니스\0117. 세트_친환경 에너지 002\이미지\라인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29" y="2348880"/>
            <a:ext cx="9144000" cy="4038187"/>
          </a:xfrm>
          <a:prstGeom prst="rect">
            <a:avLst/>
          </a:prstGeom>
          <a:noFill/>
        </p:spPr>
      </p:pic>
      <p:pic>
        <p:nvPicPr>
          <p:cNvPr id="18" name="그림 1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34447"/>
          <a:stretch/>
        </p:blipFill>
        <p:spPr>
          <a:xfrm>
            <a:off x="7032258" y="3300471"/>
            <a:ext cx="1602726" cy="3001828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40968"/>
            <a:ext cx="2073997" cy="3320835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104F7-A193-493E-BD2F-328545316C5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EF54A-676B-4CC1-A5C1-49961461556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86CDE-D774-4D0E-9688-A07EF4B130A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2C9D0-E0FE-4B7A-8A59-4D10D5FA488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2D125-A6E5-4B69-BDB8-78FD372EAD5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0" r="15833" b="43778"/>
          <a:stretch/>
        </p:blipFill>
        <p:spPr>
          <a:xfrm>
            <a:off x="-40704" y="2708920"/>
            <a:ext cx="9177045" cy="315468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9" b="1"/>
          <a:stretch/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2" descr="035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3" b="4167"/>
          <a:stretch/>
        </p:blipFill>
        <p:spPr bwMode="auto">
          <a:xfrm>
            <a:off x="0" y="4462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8533-9895-467F-906D-131CED3D65F2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8533-9895-467F-906D-131CED3D65F2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8DFFC-A433-4EBB-B05E-905586D70CD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12E2A-553A-4C3C-B49B-8AC90652C82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89D50-9063-4F71-86E1-163E27619A2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9BFF0-5E82-4558-8596-E25DE0E9D7D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7B98B-A134-4320-B06B-569C7E7DB4B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2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E411E-7CF6-41DD-9198-499B068346B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+mn-lt"/>
              </a:defRPr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+mn-lt"/>
              </a:defRPr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latin typeface="+mn-lt"/>
              </a:defRPr>
            </a:lvl1pPr>
          </a:lstStyle>
          <a:p>
            <a:fld id="{08C38533-9895-467F-906D-131CED3D65F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transition>
    <p:fade/>
  </p:transition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나눔고딕" pitchFamily="50" charset="-127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76796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5444" y="3071810"/>
            <a:ext cx="2374274" cy="369332"/>
          </a:xfrm>
          <a:prstGeom prst="rect">
            <a:avLst/>
          </a:prstGeom>
          <a:noFill/>
          <a:effectLst>
            <a:outerShdw blurRad="266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202 .   .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24128" y="3655456"/>
            <a:ext cx="3205590" cy="646331"/>
          </a:xfrm>
          <a:prstGeom prst="rect">
            <a:avLst/>
          </a:prstGeom>
          <a:noFill/>
          <a:effectLst>
            <a:outerShdw blurRad="266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발표자명</a:t>
            </a:r>
            <a:r>
              <a:rPr lang="en-US" altLang="ko-KR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(</a:t>
            </a:r>
            <a:r>
              <a:rPr lang="ko-KR" altLang="en-US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기업</a:t>
            </a:r>
            <a:r>
              <a:rPr lang="en-US" altLang="ko-KR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)</a:t>
            </a:r>
            <a:r>
              <a:rPr lang="ko-KR" altLang="en-US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 </a:t>
            </a:r>
            <a:r>
              <a:rPr lang="en-US" altLang="ko-KR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:</a:t>
            </a:r>
            <a:r>
              <a:rPr lang="en-US" altLang="ko-KR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  <a:sym typeface="Wingdings"/>
              </a:rPr>
              <a:t>   </a:t>
            </a:r>
          </a:p>
          <a:p>
            <a:pPr algn="ctr"/>
            <a:r>
              <a:rPr lang="ko-KR" altLang="en-US" dirty="0" err="1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멘토</a:t>
            </a:r>
            <a:r>
              <a:rPr lang="en-US" altLang="ko-KR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(</a:t>
            </a:r>
            <a:r>
              <a:rPr lang="ko-KR" altLang="en-US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화학</a:t>
            </a:r>
            <a:r>
              <a:rPr lang="en-US" altLang="ko-KR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(</a:t>
            </a:r>
            <a:r>
              <a:rPr lang="ko-KR" altLang="en-US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연</a:t>
            </a:r>
            <a:r>
              <a:rPr lang="en-US" altLang="ko-KR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)) </a:t>
            </a:r>
            <a:r>
              <a:rPr lang="en-US" altLang="ko-KR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: </a:t>
            </a:r>
            <a:r>
              <a:rPr lang="en-US" altLang="ko-KR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  <a:sym typeface="Wingdings"/>
              </a:rPr>
              <a:t>  </a:t>
            </a:r>
            <a:endParaRPr lang="en-US" altLang="ko-KR" dirty="0">
              <a:ln w="6350">
                <a:noFill/>
              </a:ln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6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  <a:tileRect/>
              </a:gradFill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49502" y="1214422"/>
            <a:ext cx="5194266" cy="892552"/>
          </a:xfrm>
          <a:prstGeom prst="rect">
            <a:avLst/>
          </a:prstGeom>
          <a:noFill/>
          <a:effectLst>
            <a:outerShdw blurRad="266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기업명 </a:t>
            </a:r>
            <a:r>
              <a:rPr lang="en-US" altLang="ko-KR" sz="2800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: </a:t>
            </a:r>
            <a:r>
              <a:rPr lang="en-US" altLang="ko-KR" sz="2800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  <a:sym typeface="Wingdings"/>
              </a:rPr>
              <a:t>   </a:t>
            </a:r>
          </a:p>
          <a:p>
            <a:pPr algn="ctr"/>
            <a:r>
              <a:rPr lang="en-US" altLang="ko-KR" sz="2400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  <a:sym typeface="Wingdings"/>
              </a:rPr>
              <a:t>(</a:t>
            </a:r>
            <a:r>
              <a:rPr lang="ko-KR" altLang="en-US" sz="2400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  <a:sym typeface="Wingdings"/>
              </a:rPr>
              <a:t>연구개발사업명</a:t>
            </a:r>
            <a:r>
              <a:rPr lang="ko-KR" altLang="en-US" sz="2400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 </a:t>
            </a:r>
            <a:r>
              <a:rPr lang="en-US" altLang="ko-KR" sz="2400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:</a:t>
            </a:r>
            <a:r>
              <a:rPr lang="en-US" altLang="ko-KR" sz="2400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  <a:sym typeface="Wingdings"/>
              </a:rPr>
              <a:t>     )</a:t>
            </a:r>
            <a:endParaRPr lang="en-US" altLang="ko-KR" sz="2400" dirty="0">
              <a:ln w="6350">
                <a:noFill/>
              </a:ln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6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  <a:tileRect/>
              </a:gradFill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  <p:sp>
        <p:nvSpPr>
          <p:cNvPr id="15" name="모서리가 둥근 직사각형 14"/>
          <p:cNvSpPr/>
          <p:nvPr/>
        </p:nvSpPr>
        <p:spPr bwMode="gray">
          <a:xfrm>
            <a:off x="179512" y="214290"/>
            <a:ext cx="5328592" cy="439183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1400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「기업부설연구소 육성센터」</a:t>
            </a:r>
            <a:r>
              <a:rPr lang="en-US" altLang="ko-KR" sz="1400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’25</a:t>
            </a:r>
            <a:r>
              <a:rPr lang="ko-KR" altLang="en-US" sz="1400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년 신규 입주기업 모집 선정평가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9726" y="5857892"/>
            <a:ext cx="2374274" cy="369332"/>
          </a:xfrm>
          <a:prstGeom prst="rect">
            <a:avLst/>
          </a:prstGeom>
          <a:noFill/>
          <a:effectLst>
            <a:outerShdw blurRad="266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i="1">
                <a:ln w="6350">
                  <a:noFill/>
                </a:ln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기업 로고</a:t>
            </a:r>
            <a:endParaRPr lang="en-US" altLang="ko-KR" i="1" dirty="0">
              <a:ln w="6350">
                <a:noFill/>
              </a:ln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5644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16632"/>
            <a:ext cx="864096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defTabSz="801688"/>
            <a:r>
              <a:rPr lang="ko-KR" altLang="en-US" sz="3200" b="1" spc="-2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가</a:t>
            </a:r>
            <a:r>
              <a:rPr lang="en-US" altLang="ko-KR" sz="3200" b="1" spc="-2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.  </a:t>
            </a:r>
            <a:r>
              <a:rPr lang="ko-KR" altLang="en-US" sz="3200" b="1" spc="-2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협력 및 사업화 가능성</a:t>
            </a:r>
            <a:endParaRPr lang="en-US" altLang="ko-KR" sz="3200" b="1" spc="-21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23528" y="1556792"/>
            <a:ext cx="8534516" cy="3953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600" i="1" dirty="0">
                <a:solidFill>
                  <a:srgbClr val="0000FF"/>
                </a:solidFill>
              </a:rPr>
              <a:t>◦ </a:t>
            </a:r>
            <a:r>
              <a:rPr lang="en-US" altLang="ko-KR" sz="1600" i="1" dirty="0">
                <a:solidFill>
                  <a:srgbClr val="0000FF"/>
                </a:solidFill>
              </a:rPr>
              <a:t>(</a:t>
            </a:r>
            <a:r>
              <a:rPr lang="ko-KR" altLang="en-US" sz="1600" i="1" dirty="0">
                <a:solidFill>
                  <a:srgbClr val="0000FF"/>
                </a:solidFill>
              </a:rPr>
              <a:t>입주 시 제시한 연구과제 추진 관련</a:t>
            </a:r>
            <a:r>
              <a:rPr lang="en-US" altLang="ko-KR" sz="1600" i="1" dirty="0">
                <a:solidFill>
                  <a:srgbClr val="0000FF"/>
                </a:solidFill>
              </a:rPr>
              <a:t>) </a:t>
            </a:r>
            <a:r>
              <a:rPr lang="ko-KR" altLang="en-US" sz="1600" i="1" dirty="0">
                <a:solidFill>
                  <a:srgbClr val="0000FF"/>
                </a:solidFill>
              </a:rPr>
              <a:t>핵심기술 보유 현황</a:t>
            </a:r>
          </a:p>
          <a:p>
            <a:pPr>
              <a:lnSpc>
                <a:spcPct val="200000"/>
              </a:lnSpc>
            </a:pPr>
            <a:r>
              <a:rPr lang="ko-KR" altLang="en-US" sz="1600" i="1" dirty="0">
                <a:solidFill>
                  <a:srgbClr val="0000FF"/>
                </a:solidFill>
              </a:rPr>
              <a:t> </a:t>
            </a:r>
            <a:r>
              <a:rPr lang="en-US" altLang="ko-KR" sz="1600" i="1" dirty="0">
                <a:solidFill>
                  <a:srgbClr val="0000FF"/>
                </a:solidFill>
              </a:rPr>
              <a:t>- </a:t>
            </a:r>
            <a:r>
              <a:rPr lang="ko-KR" altLang="en-US" sz="1600" i="1" dirty="0">
                <a:solidFill>
                  <a:srgbClr val="0000FF"/>
                </a:solidFill>
              </a:rPr>
              <a:t>관련 기술개발실적</a:t>
            </a:r>
            <a:r>
              <a:rPr lang="en-US" altLang="ko-KR" sz="1600" i="1" dirty="0">
                <a:solidFill>
                  <a:srgbClr val="0000FF"/>
                </a:solidFill>
              </a:rPr>
              <a:t>, </a:t>
            </a:r>
            <a:r>
              <a:rPr lang="ko-KR" altLang="en-US" sz="1600" i="1" dirty="0">
                <a:solidFill>
                  <a:srgbClr val="0000FF"/>
                </a:solidFill>
              </a:rPr>
              <a:t>사업화 실적</a:t>
            </a:r>
            <a:r>
              <a:rPr lang="en-US" altLang="ko-KR" sz="1600" i="1" dirty="0">
                <a:solidFill>
                  <a:srgbClr val="0000FF"/>
                </a:solidFill>
              </a:rPr>
              <a:t>, </a:t>
            </a:r>
            <a:r>
              <a:rPr lang="ko-KR" altLang="en-US" sz="1600" i="1" dirty="0">
                <a:solidFill>
                  <a:srgbClr val="0000FF"/>
                </a:solidFill>
              </a:rPr>
              <a:t>지식재산권</a:t>
            </a:r>
            <a:r>
              <a:rPr lang="en-US" altLang="ko-KR" sz="1600" i="1" dirty="0">
                <a:solidFill>
                  <a:srgbClr val="0000FF"/>
                </a:solidFill>
              </a:rPr>
              <a:t>(</a:t>
            </a:r>
            <a:r>
              <a:rPr lang="ko-KR" altLang="en-US" sz="1600" i="1" dirty="0">
                <a:solidFill>
                  <a:srgbClr val="0000FF"/>
                </a:solidFill>
              </a:rPr>
              <a:t>특허</a:t>
            </a:r>
            <a:r>
              <a:rPr lang="en-US" altLang="ko-KR" sz="1600" i="1" dirty="0">
                <a:solidFill>
                  <a:srgbClr val="0000FF"/>
                </a:solidFill>
              </a:rPr>
              <a:t>, </a:t>
            </a:r>
            <a:r>
              <a:rPr lang="ko-KR" altLang="en-US" sz="1600" i="1" dirty="0">
                <a:solidFill>
                  <a:srgbClr val="0000FF"/>
                </a:solidFill>
              </a:rPr>
              <a:t>실용신안</a:t>
            </a:r>
            <a:r>
              <a:rPr lang="en-US" altLang="ko-KR" sz="1600" i="1" dirty="0">
                <a:solidFill>
                  <a:srgbClr val="0000FF"/>
                </a:solidFill>
              </a:rPr>
              <a:t>, </a:t>
            </a:r>
            <a:r>
              <a:rPr lang="ko-KR" altLang="en-US" sz="1600" i="1" dirty="0" err="1">
                <a:solidFill>
                  <a:srgbClr val="0000FF"/>
                </a:solidFill>
              </a:rPr>
              <a:t>의장등록</a:t>
            </a:r>
            <a:r>
              <a:rPr lang="en-US" altLang="ko-KR" sz="1600" i="1" dirty="0">
                <a:solidFill>
                  <a:srgbClr val="0000FF"/>
                </a:solidFill>
              </a:rPr>
              <a:t>, S/W, </a:t>
            </a:r>
            <a:r>
              <a:rPr lang="ko-KR" altLang="en-US" sz="1600" i="1" dirty="0">
                <a:solidFill>
                  <a:srgbClr val="0000FF"/>
                </a:solidFill>
              </a:rPr>
              <a:t>노하우 등</a:t>
            </a:r>
            <a:r>
              <a:rPr lang="en-US" altLang="ko-KR" sz="1600" i="1" dirty="0">
                <a:solidFill>
                  <a:srgbClr val="0000FF"/>
                </a:solidFill>
              </a:rPr>
              <a:t>) 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600" i="1" dirty="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sz="1600" i="1" dirty="0">
                <a:solidFill>
                  <a:srgbClr val="0000FF"/>
                </a:solidFill>
              </a:rPr>
              <a:t>◦ </a:t>
            </a:r>
            <a:r>
              <a:rPr lang="ko-KR" altLang="en-US" sz="1600" i="1" dirty="0">
                <a:solidFill>
                  <a:srgbClr val="0000FF"/>
                </a:solidFill>
              </a:rPr>
              <a:t>핵심기술 확보 전략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ko-KR" altLang="en-US" sz="1600" i="1" dirty="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en-US" sz="1600" i="1" dirty="0">
                <a:solidFill>
                  <a:srgbClr val="0000FF"/>
                </a:solidFill>
              </a:rPr>
              <a:t>◦ 내부역량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ko-KR" altLang="en-US" sz="1600" i="1" dirty="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en-US" sz="1600" i="1" dirty="0">
                <a:solidFill>
                  <a:srgbClr val="0000FF"/>
                </a:solidFill>
              </a:rPr>
              <a:t>◦ </a:t>
            </a:r>
            <a:r>
              <a:rPr lang="ko-KR" altLang="en-US" sz="1600" i="1" dirty="0" err="1">
                <a:solidFill>
                  <a:srgbClr val="0000FF"/>
                </a:solidFill>
              </a:rPr>
              <a:t>필요역량</a:t>
            </a:r>
            <a:r>
              <a:rPr lang="ko-KR" altLang="en-US" sz="1600" i="1" dirty="0">
                <a:solidFill>
                  <a:srgbClr val="0000FF"/>
                </a:solidFill>
              </a:rPr>
              <a:t> 확보 방안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23850" y="984250"/>
            <a:ext cx="8521700" cy="368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en-US" altLang="ko-KR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1) </a:t>
            </a:r>
            <a:r>
              <a:rPr lang="ko-KR" altLang="en-US" b="1" dirty="0" err="1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신청기업</a:t>
            </a:r>
            <a:r>
              <a:rPr lang="ko-KR" altLang="en-US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dirty="0" err="1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기술확보</a:t>
            </a:r>
            <a:r>
              <a:rPr lang="ko-KR" altLang="en-US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역량</a:t>
            </a:r>
          </a:p>
        </p:txBody>
      </p:sp>
    </p:spTree>
    <p:extLst>
      <p:ext uri="{BB962C8B-B14F-4D97-AF65-F5344CB8AC3E}">
        <p14:creationId xmlns:p14="http://schemas.microsoft.com/office/powerpoint/2010/main" val="63160400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16632"/>
            <a:ext cx="864096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defTabSz="801688"/>
            <a:r>
              <a:rPr lang="ko-KR" altLang="en-US" sz="3200" b="1" spc="-2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가</a:t>
            </a:r>
            <a:r>
              <a:rPr lang="en-US" altLang="ko-KR" sz="3200" b="1" spc="-2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.  </a:t>
            </a:r>
            <a:r>
              <a:rPr lang="ko-KR" altLang="en-US" sz="3200" b="1" spc="-2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협력 및 사업화 가능성</a:t>
            </a:r>
            <a:endParaRPr lang="en-US" altLang="ko-KR" sz="3200" b="1" spc="-21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23528" y="1556792"/>
            <a:ext cx="7664278" cy="1491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600" i="1" dirty="0">
                <a:solidFill>
                  <a:srgbClr val="0000FF"/>
                </a:solidFill>
              </a:rPr>
              <a:t>◦ </a:t>
            </a:r>
            <a:r>
              <a:rPr lang="en-US" altLang="ko-KR" sz="1600" i="1" dirty="0">
                <a:solidFill>
                  <a:srgbClr val="0000FF"/>
                </a:solidFill>
              </a:rPr>
              <a:t>(</a:t>
            </a:r>
            <a:r>
              <a:rPr lang="ko-KR" altLang="en-US" sz="1600" i="1" dirty="0">
                <a:solidFill>
                  <a:srgbClr val="0000FF"/>
                </a:solidFill>
              </a:rPr>
              <a:t>입주 시 제시한 연구과제 추진 관련</a:t>
            </a:r>
            <a:r>
              <a:rPr lang="en-US" altLang="ko-KR" sz="1600" i="1" dirty="0">
                <a:solidFill>
                  <a:srgbClr val="0000FF"/>
                </a:solidFill>
              </a:rPr>
              <a:t>) </a:t>
            </a:r>
            <a:r>
              <a:rPr lang="ko-KR" altLang="en-US" sz="1600" i="1" dirty="0">
                <a:solidFill>
                  <a:srgbClr val="0000FF"/>
                </a:solidFill>
              </a:rPr>
              <a:t>화학</a:t>
            </a:r>
            <a:r>
              <a:rPr lang="en-US" altLang="ko-KR" sz="1600" i="1" dirty="0">
                <a:solidFill>
                  <a:srgbClr val="0000FF"/>
                </a:solidFill>
              </a:rPr>
              <a:t>(</a:t>
            </a:r>
            <a:r>
              <a:rPr lang="ko-KR" altLang="en-US" sz="1600" i="1" dirty="0">
                <a:solidFill>
                  <a:srgbClr val="0000FF"/>
                </a:solidFill>
              </a:rPr>
              <a:t>연</a:t>
            </a:r>
            <a:r>
              <a:rPr lang="en-US" altLang="ko-KR" sz="1600" i="1" dirty="0">
                <a:solidFill>
                  <a:srgbClr val="0000FF"/>
                </a:solidFill>
              </a:rPr>
              <a:t>)</a:t>
            </a:r>
            <a:r>
              <a:rPr lang="ko-KR" altLang="en-US" sz="1600" i="1" dirty="0">
                <a:solidFill>
                  <a:srgbClr val="0000FF"/>
                </a:solidFill>
              </a:rPr>
              <a:t>과 </a:t>
            </a:r>
            <a:r>
              <a:rPr lang="ko-KR" altLang="en-US" sz="1600" i="1" dirty="0" err="1">
                <a:solidFill>
                  <a:srgbClr val="0000FF"/>
                </a:solidFill>
              </a:rPr>
              <a:t>연차별</a:t>
            </a:r>
            <a:r>
              <a:rPr lang="en-US" altLang="ko-KR" sz="1600" i="1" dirty="0">
                <a:solidFill>
                  <a:srgbClr val="0000FF"/>
                </a:solidFill>
              </a:rPr>
              <a:t>(3</a:t>
            </a:r>
            <a:r>
              <a:rPr lang="ko-KR" altLang="en-US" sz="1600" i="1" dirty="0">
                <a:solidFill>
                  <a:srgbClr val="0000FF"/>
                </a:solidFill>
              </a:rPr>
              <a:t>년 이내</a:t>
            </a:r>
            <a:r>
              <a:rPr lang="en-US" altLang="ko-KR" sz="1600" i="1" dirty="0">
                <a:solidFill>
                  <a:srgbClr val="0000FF"/>
                </a:solidFill>
              </a:rPr>
              <a:t>) </a:t>
            </a:r>
            <a:r>
              <a:rPr lang="ko-KR" altLang="en-US" sz="1600" i="1" dirty="0" err="1">
                <a:solidFill>
                  <a:srgbClr val="0000FF"/>
                </a:solidFill>
              </a:rPr>
              <a:t>협력계획</a:t>
            </a:r>
            <a:r>
              <a:rPr lang="ko-KR" altLang="en-US" sz="1600" i="1" dirty="0">
                <a:solidFill>
                  <a:srgbClr val="0000FF"/>
                </a:solidFill>
              </a:rPr>
              <a:t> 기술</a:t>
            </a:r>
          </a:p>
          <a:p>
            <a:pPr>
              <a:lnSpc>
                <a:spcPct val="200000"/>
              </a:lnSpc>
            </a:pPr>
            <a:r>
              <a:rPr lang="ko-KR" altLang="en-US" sz="1600" i="1" dirty="0">
                <a:solidFill>
                  <a:srgbClr val="0000FF"/>
                </a:solidFill>
              </a:rPr>
              <a:t>   </a:t>
            </a:r>
            <a:r>
              <a:rPr lang="en-US" altLang="ko-KR" sz="1600" i="1" dirty="0">
                <a:solidFill>
                  <a:srgbClr val="0000FF"/>
                </a:solidFill>
              </a:rPr>
              <a:t>- </a:t>
            </a:r>
            <a:r>
              <a:rPr lang="ko-KR" altLang="en-US" sz="1600" i="1" dirty="0">
                <a:solidFill>
                  <a:srgbClr val="0000FF"/>
                </a:solidFill>
              </a:rPr>
              <a:t>화학</a:t>
            </a:r>
            <a:r>
              <a:rPr lang="en-US" altLang="ko-KR" sz="1600" i="1" dirty="0">
                <a:solidFill>
                  <a:srgbClr val="0000FF"/>
                </a:solidFill>
              </a:rPr>
              <a:t>(</a:t>
            </a:r>
            <a:r>
              <a:rPr lang="ko-KR" altLang="en-US" sz="1600" i="1" dirty="0">
                <a:solidFill>
                  <a:srgbClr val="0000FF"/>
                </a:solidFill>
              </a:rPr>
              <a:t>연</a:t>
            </a:r>
            <a:r>
              <a:rPr lang="en-US" altLang="ko-KR" sz="1600" i="1" dirty="0">
                <a:solidFill>
                  <a:srgbClr val="0000FF"/>
                </a:solidFill>
              </a:rPr>
              <a:t>) </a:t>
            </a:r>
            <a:r>
              <a:rPr lang="ko-KR" altLang="en-US" sz="1600" i="1" dirty="0">
                <a:solidFill>
                  <a:srgbClr val="0000FF"/>
                </a:solidFill>
              </a:rPr>
              <a:t>지원 가능 분야와 적합성</a:t>
            </a:r>
          </a:p>
          <a:p>
            <a:pPr>
              <a:lnSpc>
                <a:spcPct val="200000"/>
              </a:lnSpc>
            </a:pPr>
            <a:r>
              <a:rPr lang="ko-KR" altLang="en-US" sz="1600" i="1" dirty="0">
                <a:solidFill>
                  <a:srgbClr val="0000FF"/>
                </a:solidFill>
              </a:rPr>
              <a:t>   </a:t>
            </a:r>
            <a:r>
              <a:rPr lang="en-US" altLang="ko-KR" sz="1600" i="1" dirty="0">
                <a:solidFill>
                  <a:srgbClr val="0000FF"/>
                </a:solidFill>
              </a:rPr>
              <a:t>- </a:t>
            </a:r>
            <a:r>
              <a:rPr lang="ko-KR" altLang="en-US" sz="1600" i="1" dirty="0">
                <a:solidFill>
                  <a:srgbClr val="0000FF"/>
                </a:solidFill>
              </a:rPr>
              <a:t>화학</a:t>
            </a:r>
            <a:r>
              <a:rPr lang="en-US" altLang="ko-KR" sz="1600" i="1" dirty="0">
                <a:solidFill>
                  <a:srgbClr val="0000FF"/>
                </a:solidFill>
              </a:rPr>
              <a:t>(</a:t>
            </a:r>
            <a:r>
              <a:rPr lang="ko-KR" altLang="en-US" sz="1600" i="1" dirty="0">
                <a:solidFill>
                  <a:srgbClr val="0000FF"/>
                </a:solidFill>
              </a:rPr>
              <a:t>연</a:t>
            </a:r>
            <a:r>
              <a:rPr lang="en-US" altLang="ko-KR" sz="1600" i="1" dirty="0">
                <a:solidFill>
                  <a:srgbClr val="0000FF"/>
                </a:solidFill>
              </a:rPr>
              <a:t>)-</a:t>
            </a:r>
            <a:r>
              <a:rPr lang="ko-KR" altLang="en-US" sz="1600" i="1" dirty="0">
                <a:solidFill>
                  <a:srgbClr val="0000FF"/>
                </a:solidFill>
              </a:rPr>
              <a:t>기업 간 역할분담 및 공동연구</a:t>
            </a:r>
            <a:r>
              <a:rPr lang="en-US" altLang="ko-KR" sz="1600" i="1" dirty="0">
                <a:solidFill>
                  <a:srgbClr val="0000FF"/>
                </a:solidFill>
              </a:rPr>
              <a:t>, </a:t>
            </a:r>
            <a:r>
              <a:rPr lang="ko-KR" altLang="en-US" sz="1600" i="1" dirty="0">
                <a:solidFill>
                  <a:srgbClr val="0000FF"/>
                </a:solidFill>
              </a:rPr>
              <a:t>기술이전 등 </a:t>
            </a:r>
            <a:r>
              <a:rPr lang="ko-KR" altLang="en-US" sz="1600" i="1" dirty="0" err="1">
                <a:solidFill>
                  <a:srgbClr val="0000FF"/>
                </a:solidFill>
              </a:rPr>
              <a:t>협력계획</a:t>
            </a:r>
            <a:r>
              <a:rPr lang="en-US" altLang="ko-KR" sz="1600" i="1" dirty="0">
                <a:solidFill>
                  <a:srgbClr val="0000FF"/>
                </a:solidFill>
              </a:rPr>
              <a:t>, </a:t>
            </a:r>
            <a:r>
              <a:rPr lang="ko-KR" altLang="en-US" sz="1600" i="1" dirty="0" err="1">
                <a:solidFill>
                  <a:srgbClr val="0000FF"/>
                </a:solidFill>
              </a:rPr>
              <a:t>연차별</a:t>
            </a:r>
            <a:r>
              <a:rPr lang="ko-KR" altLang="en-US" sz="1600" i="1" dirty="0">
                <a:solidFill>
                  <a:srgbClr val="0000FF"/>
                </a:solidFill>
              </a:rPr>
              <a:t> 기술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23850" y="984250"/>
            <a:ext cx="8521700" cy="368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ko-KR" altLang="en-US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2) </a:t>
            </a:r>
            <a:r>
              <a:rPr lang="ko-KR" altLang="en-US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한국화학연구원과 협력</a:t>
            </a:r>
            <a:r>
              <a:rPr lang="en-US" altLang="ko-KR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공동연구</a:t>
            </a:r>
            <a:r>
              <a:rPr lang="en-US" altLang="ko-KR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기술이전 등</a:t>
            </a:r>
            <a:r>
              <a:rPr lang="en-US" altLang="ko-KR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계획</a:t>
            </a:r>
          </a:p>
        </p:txBody>
      </p:sp>
    </p:spTree>
    <p:extLst>
      <p:ext uri="{BB962C8B-B14F-4D97-AF65-F5344CB8AC3E}">
        <p14:creationId xmlns:p14="http://schemas.microsoft.com/office/powerpoint/2010/main" val="2413089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16632"/>
            <a:ext cx="864096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defTabSz="801688"/>
            <a:r>
              <a:rPr lang="en-US" altLang="ko-KR" sz="3200" b="1" spc="-2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4. </a:t>
            </a:r>
            <a:r>
              <a:rPr lang="ko-KR" altLang="en-US" sz="3200" b="1" spc="-21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연구개발 추진 일정</a:t>
            </a:r>
            <a:endParaRPr lang="en-US" altLang="ko-KR" sz="3200" b="1" spc="-21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211538"/>
              </p:ext>
            </p:extLst>
          </p:nvPr>
        </p:nvGraphicFramePr>
        <p:xfrm>
          <a:off x="323529" y="1556792"/>
          <a:ext cx="8496941" cy="5112572"/>
        </p:xfrm>
        <a:graphic>
          <a:graphicData uri="http://schemas.openxmlformats.org/drawingml/2006/table">
            <a:tbl>
              <a:tblPr/>
              <a:tblGrid>
                <a:gridCol w="2065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5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8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28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28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28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28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28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289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289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289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289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783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7606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92976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구분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개발내용 및 범위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수행기관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(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화학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(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연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)/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입주기업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)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기술개발기간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(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월 단위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)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투입인력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1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2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3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4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5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6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7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8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9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10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11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12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133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입주</a:t>
                      </a:r>
                      <a:r>
                        <a:rPr lang="ko-KR" altLang="en-US" sz="1000" b="1" kern="0" spc="0" baseline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 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1</a:t>
                      </a:r>
                      <a:r>
                        <a:rPr lang="ko-KR" altLang="en-US" sz="1000" b="1" kern="0" spc="0" dirty="0" err="1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년차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1. 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예</a:t>
                      </a: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) 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계획수립 및 자료조사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기업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1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2. 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예</a:t>
                      </a: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) 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구조 설계 및 합성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화연</a:t>
                      </a: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/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기업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1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3. 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예</a:t>
                      </a: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) 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테스트 및 설계 조정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화연</a:t>
                      </a: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/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기업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1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4. 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예</a:t>
                      </a: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) 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샘플 제작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기업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133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입주</a:t>
                      </a:r>
                      <a:r>
                        <a:rPr lang="ko-KR" altLang="en-US" sz="1000" b="1" kern="0" spc="0" baseline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 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2</a:t>
                      </a:r>
                      <a:r>
                        <a:rPr lang="ko-KR" altLang="en-US" sz="1000" b="1" kern="0" spc="0" dirty="0" err="1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년차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1. 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예</a:t>
                      </a: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) 1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차 샘플 평가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화연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1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2, 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예</a:t>
                      </a: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) 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구조 개선 실험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기업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1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3. 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예</a:t>
                      </a: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) 2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차 샘플 평가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화연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1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4. 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예</a:t>
                      </a: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) 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최종 실험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기업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133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입주 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3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년차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1. 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예</a:t>
                      </a: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) 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시제품 설계도면 작성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기업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11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2. 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예</a:t>
                      </a: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) 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시제품 제작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기업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11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3. 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예</a:t>
                      </a: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) 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성능평가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화연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11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4. 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예</a:t>
                      </a: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) 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사업화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기업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323850" y="984250"/>
            <a:ext cx="8521700" cy="368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ko-KR" altLang="en-US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기술개발 추진 일정</a:t>
            </a:r>
          </a:p>
        </p:txBody>
      </p:sp>
    </p:spTree>
    <p:extLst>
      <p:ext uri="{BB962C8B-B14F-4D97-AF65-F5344CB8AC3E}">
        <p14:creationId xmlns:p14="http://schemas.microsoft.com/office/powerpoint/2010/main" val="170552111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16632"/>
            <a:ext cx="864096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defTabSz="801688"/>
            <a:r>
              <a:rPr lang="ko-KR" altLang="en-US" sz="3200" b="1" spc="-2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가</a:t>
            </a:r>
            <a:r>
              <a:rPr lang="en-US" altLang="ko-KR" sz="3200" b="1" spc="-2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.  </a:t>
            </a:r>
            <a:r>
              <a:rPr lang="ko-KR" altLang="en-US" sz="3200" b="1" spc="-2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협력 및 사업화 가능성</a:t>
            </a:r>
            <a:endParaRPr lang="en-US" altLang="ko-KR" sz="3200" b="1" spc="-21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23528" y="1556792"/>
            <a:ext cx="85220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600" i="1" dirty="0">
                <a:solidFill>
                  <a:srgbClr val="0000FF"/>
                </a:solidFill>
              </a:rPr>
              <a:t>◦ 화학</a:t>
            </a:r>
            <a:r>
              <a:rPr lang="en-US" altLang="ko-KR" sz="1600" i="1" dirty="0">
                <a:solidFill>
                  <a:srgbClr val="0000FF"/>
                </a:solidFill>
              </a:rPr>
              <a:t>(</a:t>
            </a:r>
            <a:r>
              <a:rPr lang="ko-KR" altLang="en-US" sz="1600" i="1" dirty="0">
                <a:solidFill>
                  <a:srgbClr val="0000FF"/>
                </a:solidFill>
              </a:rPr>
              <a:t>연</a:t>
            </a:r>
            <a:r>
              <a:rPr lang="en-US" altLang="ko-KR" sz="1600" i="1" dirty="0">
                <a:solidFill>
                  <a:srgbClr val="0000FF"/>
                </a:solidFill>
              </a:rPr>
              <a:t>)</a:t>
            </a:r>
            <a:r>
              <a:rPr lang="ko-KR" altLang="en-US" sz="1600" i="1" dirty="0">
                <a:solidFill>
                  <a:srgbClr val="0000FF"/>
                </a:solidFill>
              </a:rPr>
              <a:t>과 협력 연구성과 관련 사업화 전략</a:t>
            </a:r>
          </a:p>
          <a:p>
            <a:pPr>
              <a:lnSpc>
                <a:spcPct val="200000"/>
              </a:lnSpc>
            </a:pPr>
            <a:r>
              <a:rPr lang="ko-KR" altLang="en-US" sz="1600" i="1" dirty="0">
                <a:solidFill>
                  <a:srgbClr val="0000FF"/>
                </a:solidFill>
              </a:rPr>
              <a:t>   </a:t>
            </a:r>
            <a:r>
              <a:rPr lang="en-US" altLang="ko-KR" sz="1600" i="1" dirty="0">
                <a:solidFill>
                  <a:srgbClr val="0000FF"/>
                </a:solidFill>
              </a:rPr>
              <a:t>- </a:t>
            </a:r>
            <a:r>
              <a:rPr lang="ko-KR" altLang="en-US" sz="1600" i="1" dirty="0">
                <a:solidFill>
                  <a:srgbClr val="0000FF"/>
                </a:solidFill>
              </a:rPr>
              <a:t>비즈니스모델 제시</a:t>
            </a:r>
          </a:p>
          <a:p>
            <a:pPr>
              <a:lnSpc>
                <a:spcPct val="200000"/>
              </a:lnSpc>
            </a:pPr>
            <a:r>
              <a:rPr lang="ko-KR" altLang="en-US" sz="1600" i="1" dirty="0">
                <a:solidFill>
                  <a:srgbClr val="0000FF"/>
                </a:solidFill>
              </a:rPr>
              <a:t>   </a:t>
            </a:r>
            <a:r>
              <a:rPr lang="en-US" altLang="ko-KR" sz="1600" i="1" dirty="0">
                <a:solidFill>
                  <a:srgbClr val="0000FF"/>
                </a:solidFill>
              </a:rPr>
              <a:t>- </a:t>
            </a:r>
            <a:r>
              <a:rPr lang="ko-KR" altLang="en-US" sz="1600" i="1" dirty="0">
                <a:solidFill>
                  <a:srgbClr val="0000FF"/>
                </a:solidFill>
              </a:rPr>
              <a:t>예상 매출액</a:t>
            </a:r>
            <a:r>
              <a:rPr lang="en-US" altLang="ko-KR" sz="1600" i="1" dirty="0">
                <a:solidFill>
                  <a:srgbClr val="0000FF"/>
                </a:solidFill>
              </a:rPr>
              <a:t>, </a:t>
            </a:r>
            <a:r>
              <a:rPr lang="ko-KR" altLang="en-US" sz="1600" i="1" dirty="0">
                <a:solidFill>
                  <a:srgbClr val="0000FF"/>
                </a:solidFill>
              </a:rPr>
              <a:t>고용 창출</a:t>
            </a:r>
            <a:r>
              <a:rPr lang="en-US" altLang="ko-KR" sz="1600" i="1" dirty="0">
                <a:solidFill>
                  <a:srgbClr val="0000FF"/>
                </a:solidFill>
              </a:rPr>
              <a:t>, </a:t>
            </a:r>
            <a:r>
              <a:rPr lang="ko-KR" altLang="en-US" sz="1600" i="1" dirty="0" err="1">
                <a:solidFill>
                  <a:srgbClr val="0000FF"/>
                </a:solidFill>
              </a:rPr>
              <a:t>상장계획</a:t>
            </a:r>
            <a:r>
              <a:rPr lang="ko-KR" altLang="en-US" sz="1600" i="1" dirty="0">
                <a:solidFill>
                  <a:srgbClr val="0000FF"/>
                </a:solidFill>
              </a:rPr>
              <a:t> 등</a:t>
            </a:r>
          </a:p>
          <a:p>
            <a:pPr>
              <a:lnSpc>
                <a:spcPct val="200000"/>
              </a:lnSpc>
            </a:pPr>
            <a:endParaRPr lang="ko-KR" altLang="en-US" sz="1600" i="1" dirty="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en-US" sz="1600" i="1" dirty="0">
                <a:solidFill>
                  <a:srgbClr val="0000FF"/>
                </a:solidFill>
              </a:rPr>
              <a:t>◦ 사업화 아이템의 기술</a:t>
            </a:r>
            <a:r>
              <a:rPr lang="en-US" altLang="ko-KR" sz="1600" i="1" dirty="0">
                <a:solidFill>
                  <a:srgbClr val="0000FF"/>
                </a:solidFill>
              </a:rPr>
              <a:t>‧</a:t>
            </a:r>
            <a:r>
              <a:rPr lang="ko-KR" altLang="en-US" sz="1600" i="1" dirty="0">
                <a:solidFill>
                  <a:srgbClr val="0000FF"/>
                </a:solidFill>
              </a:rPr>
              <a:t>경제적 파급효과</a:t>
            </a:r>
          </a:p>
          <a:p>
            <a:pPr>
              <a:lnSpc>
                <a:spcPct val="200000"/>
              </a:lnSpc>
            </a:pPr>
            <a:r>
              <a:rPr lang="ko-KR" altLang="en-US" sz="1600" i="1" dirty="0">
                <a:solidFill>
                  <a:srgbClr val="0000FF"/>
                </a:solidFill>
              </a:rPr>
              <a:t>   </a:t>
            </a:r>
            <a:r>
              <a:rPr lang="en-US" altLang="ko-KR" sz="1600" i="1" dirty="0">
                <a:solidFill>
                  <a:srgbClr val="0000FF"/>
                </a:solidFill>
              </a:rPr>
              <a:t>- </a:t>
            </a:r>
            <a:r>
              <a:rPr lang="ko-KR" altLang="en-US" sz="1600" i="1" dirty="0">
                <a:solidFill>
                  <a:srgbClr val="0000FF"/>
                </a:solidFill>
              </a:rPr>
              <a:t>유사</a:t>
            </a:r>
            <a:r>
              <a:rPr lang="en-US" altLang="ko-KR" sz="1600" i="1" dirty="0">
                <a:solidFill>
                  <a:srgbClr val="0000FF"/>
                </a:solidFill>
              </a:rPr>
              <a:t>‧</a:t>
            </a:r>
            <a:r>
              <a:rPr lang="ko-KR" altLang="en-US" sz="1600" i="1" dirty="0">
                <a:solidFill>
                  <a:srgbClr val="0000FF"/>
                </a:solidFill>
              </a:rPr>
              <a:t>동종 산업 관계 파악</a:t>
            </a:r>
            <a:r>
              <a:rPr lang="en-US" altLang="ko-KR" sz="1600" i="1" dirty="0">
                <a:solidFill>
                  <a:srgbClr val="0000FF"/>
                </a:solidFill>
              </a:rPr>
              <a:t>, </a:t>
            </a:r>
            <a:r>
              <a:rPr lang="ko-KR" altLang="en-US" sz="1600" i="1" dirty="0">
                <a:solidFill>
                  <a:srgbClr val="0000FF"/>
                </a:solidFill>
              </a:rPr>
              <a:t>사업 아이템 기술적 </a:t>
            </a:r>
            <a:r>
              <a:rPr lang="ko-KR" altLang="en-US" sz="1600" i="1" dirty="0" err="1">
                <a:solidFill>
                  <a:srgbClr val="0000FF"/>
                </a:solidFill>
              </a:rPr>
              <a:t>로드맵</a:t>
            </a:r>
            <a:r>
              <a:rPr lang="en-US" altLang="ko-KR" sz="1600" i="1" dirty="0">
                <a:solidFill>
                  <a:srgbClr val="0000FF"/>
                </a:solidFill>
              </a:rPr>
              <a:t>(TRM), </a:t>
            </a:r>
            <a:r>
              <a:rPr lang="ko-KR" altLang="en-US" sz="1600" i="1" dirty="0" err="1">
                <a:solidFill>
                  <a:srgbClr val="0000FF"/>
                </a:solidFill>
              </a:rPr>
              <a:t>자원할당</a:t>
            </a:r>
            <a:r>
              <a:rPr lang="ko-KR" altLang="en-US" sz="1600" i="1" dirty="0">
                <a:solidFill>
                  <a:srgbClr val="0000FF"/>
                </a:solidFill>
              </a:rPr>
              <a:t> 계획 등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23850" y="984250"/>
            <a:ext cx="8521700" cy="368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ko-KR" altLang="en-US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3) </a:t>
            </a:r>
            <a:r>
              <a:rPr lang="ko-KR" altLang="en-US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화학</a:t>
            </a:r>
            <a:r>
              <a:rPr lang="en-US" altLang="ko-KR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연</a:t>
            </a:r>
            <a:r>
              <a:rPr lang="en-US" altLang="ko-KR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과 협력 성과의 사업화 전략 및 파급효과</a:t>
            </a:r>
          </a:p>
        </p:txBody>
      </p:sp>
    </p:spTree>
    <p:extLst>
      <p:ext uri="{BB962C8B-B14F-4D97-AF65-F5344CB8AC3E}">
        <p14:creationId xmlns:p14="http://schemas.microsoft.com/office/powerpoint/2010/main" val="6796724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16632"/>
            <a:ext cx="864096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defTabSz="801688"/>
            <a:r>
              <a:rPr lang="ko-KR" altLang="en-US" sz="3200" b="1" spc="-2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나</a:t>
            </a:r>
            <a:r>
              <a:rPr lang="en-US" altLang="ko-KR" sz="3200" b="1" spc="-2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. </a:t>
            </a:r>
            <a:r>
              <a:rPr lang="ko-KR" altLang="en-US" sz="3200" b="1" spc="-2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안전관리 적절성</a:t>
            </a:r>
            <a:endParaRPr lang="en-US" altLang="ko-KR" sz="3200" b="1" spc="-21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23850" y="984250"/>
            <a:ext cx="8521700" cy="368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en-US" altLang="ko-KR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1) </a:t>
            </a:r>
            <a:r>
              <a:rPr lang="ko-KR" altLang="en-US" b="1" dirty="0" err="1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유해인자</a:t>
            </a:r>
            <a:r>
              <a:rPr lang="ko-KR" altLang="en-US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관리계획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881759"/>
              </p:ext>
            </p:extLst>
          </p:nvPr>
        </p:nvGraphicFramePr>
        <p:xfrm>
          <a:off x="339256" y="1620093"/>
          <a:ext cx="8506295" cy="4977256"/>
        </p:xfrm>
        <a:graphic>
          <a:graphicData uri="http://schemas.openxmlformats.org/drawingml/2006/table">
            <a:tbl>
              <a:tblPr/>
              <a:tblGrid>
                <a:gridCol w="2176345">
                  <a:extLst>
                    <a:ext uri="{9D8B030D-6E8A-4147-A177-3AD203B41FA5}">
                      <a16:colId xmlns:a16="http://schemas.microsoft.com/office/drawing/2014/main" val="539278637"/>
                    </a:ext>
                  </a:extLst>
                </a:gridCol>
                <a:gridCol w="2028211">
                  <a:extLst>
                    <a:ext uri="{9D8B030D-6E8A-4147-A177-3AD203B41FA5}">
                      <a16:colId xmlns:a16="http://schemas.microsoft.com/office/drawing/2014/main" val="516038083"/>
                    </a:ext>
                  </a:extLst>
                </a:gridCol>
                <a:gridCol w="1040713">
                  <a:extLst>
                    <a:ext uri="{9D8B030D-6E8A-4147-A177-3AD203B41FA5}">
                      <a16:colId xmlns:a16="http://schemas.microsoft.com/office/drawing/2014/main" val="1435992039"/>
                    </a:ext>
                  </a:extLst>
                </a:gridCol>
                <a:gridCol w="3261026">
                  <a:extLst>
                    <a:ext uri="{9D8B030D-6E8A-4147-A177-3AD203B41FA5}">
                      <a16:colId xmlns:a16="http://schemas.microsoft.com/office/drawing/2014/main" val="1557172014"/>
                    </a:ext>
                  </a:extLst>
                </a:gridCol>
              </a:tblGrid>
              <a:tr h="55084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6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물질명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-6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CAS No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6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위험요소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6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방호대책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-6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(</a:t>
                      </a:r>
                      <a:r>
                        <a:rPr lang="ko-KR" altLang="en-US" sz="1100" b="1" kern="0" spc="-6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안전장비 설치</a:t>
                      </a:r>
                      <a:r>
                        <a:rPr lang="en-US" altLang="ko-KR" sz="1100" b="1" kern="0" spc="-6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, </a:t>
                      </a:r>
                      <a:r>
                        <a:rPr lang="ko-KR" altLang="en-US" sz="1100" b="1" kern="0" spc="-6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매뉴얼 작성 등</a:t>
                      </a:r>
                      <a:r>
                        <a:rPr lang="en-US" altLang="ko-KR" sz="1100" b="1" kern="0" spc="-6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920071"/>
                  </a:ext>
                </a:extLst>
              </a:tr>
              <a:tr h="43061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961777"/>
                  </a:ext>
                </a:extLst>
              </a:tr>
              <a:tr h="43061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5692"/>
                  </a:ext>
                </a:extLst>
              </a:tr>
              <a:tr h="43061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398253"/>
                  </a:ext>
                </a:extLst>
              </a:tr>
              <a:tr h="43061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142502"/>
                  </a:ext>
                </a:extLst>
              </a:tr>
              <a:tr h="55084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6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장비명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6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사양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6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위험요소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6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방호대책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-6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(</a:t>
                      </a:r>
                      <a:r>
                        <a:rPr lang="ko-KR" altLang="en-US" sz="1100" b="1" kern="0" spc="-6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안전장비 설치</a:t>
                      </a:r>
                      <a:r>
                        <a:rPr lang="en-US" altLang="ko-KR" sz="1100" b="1" kern="0" spc="-6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, </a:t>
                      </a:r>
                      <a:r>
                        <a:rPr lang="ko-KR" altLang="en-US" sz="1100" b="1" kern="0" spc="-6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매뉴얼 작성 등</a:t>
                      </a:r>
                      <a:r>
                        <a:rPr lang="en-US" altLang="ko-KR" sz="1100" b="1" kern="0" spc="-6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366351"/>
                  </a:ext>
                </a:extLst>
              </a:tr>
              <a:tr h="43061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4490093"/>
                  </a:ext>
                </a:extLst>
              </a:tr>
              <a:tr h="43061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199251"/>
                  </a:ext>
                </a:extLst>
              </a:tr>
              <a:tr h="43061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405013"/>
                  </a:ext>
                </a:extLst>
              </a:tr>
              <a:tr h="43061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51088"/>
                  </a:ext>
                </a:extLst>
              </a:tr>
              <a:tr h="43061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5956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93487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420888"/>
            <a:ext cx="9144000" cy="1535162"/>
          </a:xfrm>
          <a:prstGeom prst="rect">
            <a:avLst/>
          </a:prstGeom>
          <a:solidFill>
            <a:schemeClr val="bg1">
              <a:alpha val="71000"/>
            </a:schemeClr>
          </a:solidFill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sz="5400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감사합니다</a:t>
            </a:r>
            <a:r>
              <a:rPr lang="en-US" altLang="ko-KR" sz="5400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035418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2420888"/>
            <a:ext cx="9144000" cy="1535162"/>
          </a:xfrm>
          <a:prstGeom prst="rect">
            <a:avLst/>
          </a:prstGeom>
          <a:solidFill>
            <a:schemeClr val="bg1">
              <a:alpha val="71000"/>
            </a:schemeClr>
          </a:solidFill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4800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1. </a:t>
            </a:r>
            <a:r>
              <a:rPr lang="ko-KR" altLang="en-US" sz="4800" dirty="0" err="1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입주타당성</a:t>
            </a:r>
            <a:endParaRPr lang="en-US" altLang="ko-KR" sz="4800" dirty="0">
              <a:ln w="6350">
                <a:noFill/>
              </a:ln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6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  <a:tileRect/>
              </a:gradFill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23528" y="164629"/>
            <a:ext cx="691673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defTabSz="801688"/>
            <a:r>
              <a:rPr lang="ko-KR" altLang="en-US" sz="3200" b="1" spc="-2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가</a:t>
            </a:r>
            <a:r>
              <a:rPr lang="en-US" altLang="ko-KR" sz="3200" b="1" spc="-2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. </a:t>
            </a:r>
            <a:r>
              <a:rPr lang="ko-KR" altLang="en-US" sz="3200" b="1" spc="-2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입주 동기 및 지원 희망 사항</a:t>
            </a:r>
            <a:endParaRPr lang="en-US" altLang="ko-KR" sz="3200" b="1" spc="-21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908720"/>
            <a:ext cx="8807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600" i="1" dirty="0">
                <a:solidFill>
                  <a:srgbClr val="0000FF"/>
                </a:solidFill>
              </a:rPr>
              <a:t>◦ 입주 지원 동기</a:t>
            </a:r>
          </a:p>
          <a:p>
            <a:pPr>
              <a:lnSpc>
                <a:spcPct val="200000"/>
              </a:lnSpc>
            </a:pPr>
            <a:r>
              <a:rPr lang="ko-KR" altLang="en-US" sz="1600" i="1" dirty="0">
                <a:solidFill>
                  <a:srgbClr val="0000FF"/>
                </a:solidFill>
              </a:rPr>
              <a:t> </a:t>
            </a:r>
            <a:r>
              <a:rPr lang="en-US" altLang="ko-KR" sz="1600" i="1" dirty="0">
                <a:solidFill>
                  <a:srgbClr val="0000FF"/>
                </a:solidFill>
              </a:rPr>
              <a:t>- </a:t>
            </a:r>
            <a:r>
              <a:rPr lang="ko-KR" altLang="en-US" sz="1600" i="1" dirty="0">
                <a:solidFill>
                  <a:srgbClr val="0000FF"/>
                </a:solidFill>
              </a:rPr>
              <a:t>입주를 희망하는 이유와 부설연구소 </a:t>
            </a:r>
            <a:r>
              <a:rPr lang="ko-KR" altLang="en-US" sz="1600" i="1" dirty="0" err="1">
                <a:solidFill>
                  <a:srgbClr val="0000FF"/>
                </a:solidFill>
              </a:rPr>
              <a:t>육성센터</a:t>
            </a:r>
            <a:r>
              <a:rPr lang="ko-KR" altLang="en-US" sz="1600" i="1" dirty="0">
                <a:solidFill>
                  <a:srgbClr val="0000FF"/>
                </a:solidFill>
              </a:rPr>
              <a:t> 설립 취지에 부합하는 사항을 구체적으로 기술</a:t>
            </a:r>
            <a:endParaRPr lang="en-US" altLang="ko-KR" sz="1600" i="1" dirty="0">
              <a:solidFill>
                <a:srgbClr val="0000FF"/>
              </a:solidFill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600" i="1" dirty="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en-US" sz="1600" i="1" dirty="0">
                <a:solidFill>
                  <a:srgbClr val="0000FF"/>
                </a:solidFill>
              </a:rPr>
              <a:t>◦ 입주 시 지원 희망 사항</a:t>
            </a:r>
          </a:p>
          <a:p>
            <a:pPr>
              <a:lnSpc>
                <a:spcPct val="200000"/>
              </a:lnSpc>
            </a:pPr>
            <a:r>
              <a:rPr lang="ko-KR" altLang="en-US" sz="1600" i="1" dirty="0">
                <a:solidFill>
                  <a:srgbClr val="0000FF"/>
                </a:solidFill>
              </a:rPr>
              <a:t> </a:t>
            </a:r>
            <a:r>
              <a:rPr lang="en-US" altLang="ko-KR" sz="1600" i="1" dirty="0">
                <a:solidFill>
                  <a:srgbClr val="0000FF"/>
                </a:solidFill>
              </a:rPr>
              <a:t>- </a:t>
            </a:r>
            <a:r>
              <a:rPr lang="ko-KR" altLang="en-US" sz="1600" i="1" dirty="0">
                <a:solidFill>
                  <a:srgbClr val="0000FF"/>
                </a:solidFill>
              </a:rPr>
              <a:t>입주 시 화학</a:t>
            </a:r>
            <a:r>
              <a:rPr lang="en-US" altLang="ko-KR" sz="1600" i="1" dirty="0">
                <a:solidFill>
                  <a:srgbClr val="0000FF"/>
                </a:solidFill>
              </a:rPr>
              <a:t>(</a:t>
            </a:r>
            <a:r>
              <a:rPr lang="ko-KR" altLang="en-US" sz="1600" i="1" dirty="0">
                <a:solidFill>
                  <a:srgbClr val="0000FF"/>
                </a:solidFill>
              </a:rPr>
              <a:t>연</a:t>
            </a:r>
            <a:r>
              <a:rPr lang="en-US" altLang="ko-KR" sz="1600" i="1" dirty="0">
                <a:solidFill>
                  <a:srgbClr val="0000FF"/>
                </a:solidFill>
              </a:rPr>
              <a:t>)</a:t>
            </a:r>
            <a:r>
              <a:rPr lang="ko-KR" altLang="en-US" sz="1600" i="1" dirty="0">
                <a:solidFill>
                  <a:srgbClr val="0000FF"/>
                </a:solidFill>
              </a:rPr>
              <a:t>에서 지원해 주길 희망하는 사항을 구체적으로 기술</a:t>
            </a:r>
          </a:p>
          <a:p>
            <a:pPr>
              <a:lnSpc>
                <a:spcPct val="200000"/>
              </a:lnSpc>
            </a:pPr>
            <a:r>
              <a:rPr lang="ko-KR" altLang="en-US" sz="1600" i="1" dirty="0">
                <a:solidFill>
                  <a:srgbClr val="0000FF"/>
                </a:solidFill>
              </a:rPr>
              <a:t>  </a:t>
            </a:r>
            <a:r>
              <a:rPr lang="en-US" altLang="ko-KR" sz="1600" i="1" dirty="0">
                <a:solidFill>
                  <a:srgbClr val="0000FF"/>
                </a:solidFill>
              </a:rPr>
              <a:t>(</a:t>
            </a:r>
            <a:r>
              <a:rPr lang="ko-KR" altLang="en-US" sz="1600" i="1" dirty="0">
                <a:solidFill>
                  <a:srgbClr val="0000FF"/>
                </a:solidFill>
              </a:rPr>
              <a:t>시설</a:t>
            </a:r>
            <a:r>
              <a:rPr lang="en-US" altLang="ko-KR" sz="1600" i="1" dirty="0">
                <a:solidFill>
                  <a:srgbClr val="0000FF"/>
                </a:solidFill>
              </a:rPr>
              <a:t> /</a:t>
            </a:r>
            <a:r>
              <a:rPr lang="ko-KR" altLang="en-US" sz="1600" i="1" dirty="0">
                <a:solidFill>
                  <a:srgbClr val="0000FF"/>
                </a:solidFill>
              </a:rPr>
              <a:t>설비 </a:t>
            </a:r>
            <a:r>
              <a:rPr lang="en-US" altLang="ko-KR" sz="1600" i="1" dirty="0">
                <a:solidFill>
                  <a:srgbClr val="0000FF"/>
                </a:solidFill>
              </a:rPr>
              <a:t>/</a:t>
            </a:r>
            <a:r>
              <a:rPr lang="ko-KR" altLang="en-US" sz="1600" i="1" dirty="0">
                <a:solidFill>
                  <a:srgbClr val="0000FF"/>
                </a:solidFill>
              </a:rPr>
              <a:t>기자재 </a:t>
            </a:r>
            <a:r>
              <a:rPr lang="en-US" altLang="ko-KR" sz="1600" i="1" dirty="0">
                <a:solidFill>
                  <a:srgbClr val="0000FF"/>
                </a:solidFill>
              </a:rPr>
              <a:t>/</a:t>
            </a:r>
            <a:r>
              <a:rPr lang="ko-KR" altLang="en-US" sz="1600" i="1" dirty="0">
                <a:solidFill>
                  <a:srgbClr val="0000FF"/>
                </a:solidFill>
              </a:rPr>
              <a:t>인력 </a:t>
            </a:r>
            <a:r>
              <a:rPr lang="en-US" altLang="ko-KR" sz="1600" i="1" dirty="0">
                <a:solidFill>
                  <a:srgbClr val="0000FF"/>
                </a:solidFill>
              </a:rPr>
              <a:t>/</a:t>
            </a:r>
            <a:r>
              <a:rPr lang="ko-KR" altLang="en-US" sz="1600" i="1" dirty="0">
                <a:solidFill>
                  <a:srgbClr val="0000FF"/>
                </a:solidFill>
              </a:rPr>
              <a:t>교육 </a:t>
            </a:r>
            <a:r>
              <a:rPr lang="en-US" altLang="ko-KR" sz="1600" i="1" dirty="0">
                <a:solidFill>
                  <a:srgbClr val="0000FF"/>
                </a:solidFill>
              </a:rPr>
              <a:t>/</a:t>
            </a:r>
            <a:r>
              <a:rPr lang="ko-KR" altLang="en-US" sz="1600" i="1" dirty="0">
                <a:solidFill>
                  <a:srgbClr val="0000FF"/>
                </a:solidFill>
              </a:rPr>
              <a:t>기술지도 </a:t>
            </a:r>
            <a:r>
              <a:rPr lang="en-US" altLang="ko-KR" sz="1600" i="1" dirty="0">
                <a:solidFill>
                  <a:srgbClr val="0000FF"/>
                </a:solidFill>
              </a:rPr>
              <a:t>/</a:t>
            </a:r>
            <a:r>
              <a:rPr lang="ko-KR" altLang="en-US" sz="1600" i="1" dirty="0">
                <a:solidFill>
                  <a:srgbClr val="0000FF"/>
                </a:solidFill>
              </a:rPr>
              <a:t>경영 </a:t>
            </a:r>
            <a:r>
              <a:rPr lang="en-US" altLang="ko-KR" sz="1600" i="1" dirty="0">
                <a:solidFill>
                  <a:srgbClr val="0000FF"/>
                </a:solidFill>
              </a:rPr>
              <a:t>/</a:t>
            </a:r>
            <a:r>
              <a:rPr lang="ko-KR" altLang="en-US" sz="1600" i="1" dirty="0">
                <a:solidFill>
                  <a:srgbClr val="0000FF"/>
                </a:solidFill>
              </a:rPr>
              <a:t>마케팅 </a:t>
            </a:r>
            <a:r>
              <a:rPr lang="en-US" altLang="ko-KR" sz="1600" i="1" dirty="0">
                <a:solidFill>
                  <a:srgbClr val="0000FF"/>
                </a:solidFill>
              </a:rPr>
              <a:t>/</a:t>
            </a:r>
            <a:r>
              <a:rPr lang="ko-KR" altLang="en-US" sz="1600" i="1" dirty="0">
                <a:solidFill>
                  <a:srgbClr val="0000FF"/>
                </a:solidFill>
              </a:rPr>
              <a:t>홍보 등 자유롭게 작성</a:t>
            </a:r>
            <a:r>
              <a:rPr lang="en-US" altLang="ko-KR" sz="1600" i="1" dirty="0">
                <a:solidFill>
                  <a:srgbClr val="0000FF"/>
                </a:solidFill>
              </a:rPr>
              <a:t>)</a:t>
            </a:r>
            <a:endParaRPr lang="ko-KR" altLang="en-US" sz="16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7361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23528" y="164629"/>
            <a:ext cx="691673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defTabSz="801688"/>
            <a:r>
              <a:rPr lang="ko-KR" altLang="en-US" sz="3200" b="1" spc="-2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나</a:t>
            </a:r>
            <a:r>
              <a:rPr lang="en-US" altLang="ko-KR" sz="3200" b="1" spc="-2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. </a:t>
            </a:r>
            <a:r>
              <a:rPr lang="ko-KR" altLang="en-US" sz="3200" b="1" spc="-2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입주기업 장비 목록 및 전기용량</a:t>
            </a:r>
            <a:endParaRPr lang="en-US" altLang="ko-KR" sz="3200" b="1" spc="-21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436060"/>
              </p:ext>
            </p:extLst>
          </p:nvPr>
        </p:nvGraphicFramePr>
        <p:xfrm>
          <a:off x="323528" y="1196752"/>
          <a:ext cx="8522022" cy="5472610"/>
        </p:xfrm>
        <a:graphic>
          <a:graphicData uri="http://schemas.openxmlformats.org/drawingml/2006/table">
            <a:tbl>
              <a:tblPr/>
              <a:tblGrid>
                <a:gridCol w="470655">
                  <a:extLst>
                    <a:ext uri="{9D8B030D-6E8A-4147-A177-3AD203B41FA5}">
                      <a16:colId xmlns:a16="http://schemas.microsoft.com/office/drawing/2014/main" val="2569637144"/>
                    </a:ext>
                  </a:extLst>
                </a:gridCol>
                <a:gridCol w="1924475">
                  <a:extLst>
                    <a:ext uri="{9D8B030D-6E8A-4147-A177-3AD203B41FA5}">
                      <a16:colId xmlns:a16="http://schemas.microsoft.com/office/drawing/2014/main" val="964182138"/>
                    </a:ext>
                  </a:extLst>
                </a:gridCol>
                <a:gridCol w="1859413">
                  <a:extLst>
                    <a:ext uri="{9D8B030D-6E8A-4147-A177-3AD203B41FA5}">
                      <a16:colId xmlns:a16="http://schemas.microsoft.com/office/drawing/2014/main" val="3501767028"/>
                    </a:ext>
                  </a:extLst>
                </a:gridCol>
                <a:gridCol w="977837">
                  <a:extLst>
                    <a:ext uri="{9D8B030D-6E8A-4147-A177-3AD203B41FA5}">
                      <a16:colId xmlns:a16="http://schemas.microsoft.com/office/drawing/2014/main" val="2655241399"/>
                    </a:ext>
                  </a:extLst>
                </a:gridCol>
                <a:gridCol w="1194331">
                  <a:extLst>
                    <a:ext uri="{9D8B030D-6E8A-4147-A177-3AD203B41FA5}">
                      <a16:colId xmlns:a16="http://schemas.microsoft.com/office/drawing/2014/main" val="1628524103"/>
                    </a:ext>
                  </a:extLst>
                </a:gridCol>
                <a:gridCol w="1194331">
                  <a:extLst>
                    <a:ext uri="{9D8B030D-6E8A-4147-A177-3AD203B41FA5}">
                      <a16:colId xmlns:a16="http://schemas.microsoft.com/office/drawing/2014/main" val="2956139451"/>
                    </a:ext>
                  </a:extLst>
                </a:gridCol>
                <a:gridCol w="900980">
                  <a:extLst>
                    <a:ext uri="{9D8B030D-6E8A-4147-A177-3AD203B41FA5}">
                      <a16:colId xmlns:a16="http://schemas.microsoft.com/office/drawing/2014/main" val="2739750269"/>
                    </a:ext>
                  </a:extLst>
                </a:gridCol>
              </a:tblGrid>
              <a:tr h="120878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순서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4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시설</a:t>
                      </a:r>
                      <a:r>
                        <a:rPr lang="en-US" altLang="ko-KR" sz="1100" b="1" kern="0" spc="-4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/</a:t>
                      </a:r>
                      <a:r>
                        <a:rPr lang="ko-KR" altLang="en-US" sz="1100" b="1" kern="0" spc="-4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설비</a:t>
                      </a:r>
                      <a:r>
                        <a:rPr lang="en-US" altLang="ko-KR" sz="1100" b="1" kern="0" spc="-4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/</a:t>
                      </a:r>
                      <a:r>
                        <a:rPr lang="ko-KR" altLang="en-US" sz="1100" b="1" kern="0" spc="-4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기자재명 </a:t>
                      </a:r>
                      <a:endParaRPr lang="ko-KR" altLang="en-US" sz="1100" kern="0" spc="-5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규격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(</a:t>
                      </a: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가로</a:t>
                      </a: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×</a:t>
                      </a: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세로</a:t>
                      </a: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×</a:t>
                      </a: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높이</a:t>
                      </a: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무게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(</a:t>
                      </a: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KG)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전기용량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(</a:t>
                      </a: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KWH)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수량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(</a:t>
                      </a: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EA)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비 고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162736"/>
                  </a:ext>
                </a:extLst>
              </a:tr>
              <a:tr h="8528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702678"/>
                  </a:ext>
                </a:extLst>
              </a:tr>
              <a:tr h="8528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905145"/>
                  </a:ext>
                </a:extLst>
              </a:tr>
              <a:tr h="8528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3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739520"/>
                  </a:ext>
                </a:extLst>
              </a:tr>
              <a:tr h="8528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4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773604"/>
                  </a:ext>
                </a:extLst>
              </a:tr>
              <a:tr h="85235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633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93191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2420888"/>
            <a:ext cx="9144000" cy="1535162"/>
          </a:xfrm>
          <a:prstGeom prst="rect">
            <a:avLst/>
          </a:prstGeom>
          <a:solidFill>
            <a:schemeClr val="bg1">
              <a:alpha val="71000"/>
            </a:schemeClr>
          </a:solidFill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4800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2. </a:t>
            </a:r>
            <a:r>
              <a:rPr lang="ko-KR" altLang="en-US" sz="4800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부설 연구소 운영계획 및 역량</a:t>
            </a:r>
            <a:endParaRPr lang="en-US" altLang="ko-KR" sz="4800" dirty="0">
              <a:ln w="6350">
                <a:noFill/>
              </a:ln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6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  <a:tileRect/>
              </a:gradFill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11661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42852"/>
            <a:ext cx="62976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 defTabSz="801688"/>
            <a:r>
              <a:rPr lang="ko-KR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가</a:t>
            </a:r>
            <a:r>
              <a:rPr lang="en-US" altLang="ko-KR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. </a:t>
            </a:r>
            <a:r>
              <a:rPr lang="ko-KR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부설연구소 운영계획</a:t>
            </a:r>
            <a:endParaRPr lang="en-US" altLang="ko-KR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908720"/>
            <a:ext cx="86052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600" i="1" dirty="0">
                <a:solidFill>
                  <a:srgbClr val="0000FF"/>
                </a:solidFill>
              </a:rPr>
              <a:t>◦ 입주를 통해 강소기업으로 도약하기 위한 기업 성장 비전 및 </a:t>
            </a:r>
            <a:r>
              <a:rPr lang="ko-KR" altLang="en-US" sz="1600" i="1" dirty="0" err="1">
                <a:solidFill>
                  <a:srgbClr val="0000FF"/>
                </a:solidFill>
              </a:rPr>
              <a:t>로드맵을</a:t>
            </a:r>
            <a:r>
              <a:rPr lang="ko-KR" altLang="en-US" sz="1600" i="1" dirty="0">
                <a:solidFill>
                  <a:srgbClr val="0000FF"/>
                </a:solidFill>
              </a:rPr>
              <a:t> 제시하고</a:t>
            </a:r>
            <a:r>
              <a:rPr lang="en-US" altLang="ko-KR" sz="1600" i="1" dirty="0">
                <a:solidFill>
                  <a:srgbClr val="0000FF"/>
                </a:solidFill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en-US" altLang="ko-KR" sz="1600" i="1" dirty="0">
                <a:solidFill>
                  <a:srgbClr val="0000FF"/>
                </a:solidFill>
              </a:rPr>
              <a:t>  </a:t>
            </a:r>
            <a:r>
              <a:rPr lang="ko-KR" altLang="en-US" sz="1600" i="1" dirty="0">
                <a:solidFill>
                  <a:srgbClr val="0000FF"/>
                </a:solidFill>
              </a:rPr>
              <a:t>이와 연계한 기업부설 연구소 투자</a:t>
            </a:r>
            <a:r>
              <a:rPr lang="en-US" altLang="ko-KR" sz="1600" i="1" dirty="0">
                <a:solidFill>
                  <a:srgbClr val="0000FF"/>
                </a:solidFill>
              </a:rPr>
              <a:t>‧</a:t>
            </a:r>
            <a:r>
              <a:rPr lang="ko-KR" altLang="en-US" sz="1600" i="1" dirty="0">
                <a:solidFill>
                  <a:srgbClr val="0000FF"/>
                </a:solidFill>
              </a:rPr>
              <a:t>운영 계획 기술</a:t>
            </a:r>
          </a:p>
          <a:p>
            <a:pPr>
              <a:lnSpc>
                <a:spcPct val="200000"/>
              </a:lnSpc>
            </a:pPr>
            <a:r>
              <a:rPr lang="ko-KR" altLang="en-US" sz="1600" i="1" dirty="0">
                <a:solidFill>
                  <a:srgbClr val="0000FF"/>
                </a:solidFill>
              </a:rPr>
              <a:t>  </a:t>
            </a:r>
            <a:r>
              <a:rPr lang="en-US" altLang="ko-KR" sz="1600" i="1" dirty="0">
                <a:solidFill>
                  <a:srgbClr val="0000FF"/>
                </a:solidFill>
              </a:rPr>
              <a:t>※ </a:t>
            </a:r>
            <a:r>
              <a:rPr lang="ko-KR" altLang="en-US" sz="1600" i="1" dirty="0">
                <a:solidFill>
                  <a:srgbClr val="0000FF"/>
                </a:solidFill>
              </a:rPr>
              <a:t>기업 성장 비전 및 </a:t>
            </a:r>
            <a:r>
              <a:rPr lang="ko-KR" altLang="en-US" sz="1600" i="1" dirty="0" err="1">
                <a:solidFill>
                  <a:srgbClr val="0000FF"/>
                </a:solidFill>
              </a:rPr>
              <a:t>로드맵에</a:t>
            </a:r>
            <a:r>
              <a:rPr lang="ko-KR" altLang="en-US" sz="1600" i="1" dirty="0">
                <a:solidFill>
                  <a:srgbClr val="0000FF"/>
                </a:solidFill>
              </a:rPr>
              <a:t> 대하여 단기</a:t>
            </a:r>
            <a:r>
              <a:rPr lang="en-US" altLang="ko-KR" sz="1600" i="1" dirty="0">
                <a:solidFill>
                  <a:srgbClr val="0000FF"/>
                </a:solidFill>
              </a:rPr>
              <a:t>/</a:t>
            </a:r>
            <a:r>
              <a:rPr lang="ko-KR" altLang="en-US" sz="1600" i="1" dirty="0">
                <a:solidFill>
                  <a:srgbClr val="0000FF"/>
                </a:solidFill>
              </a:rPr>
              <a:t>중기</a:t>
            </a:r>
            <a:r>
              <a:rPr lang="en-US" altLang="ko-KR" sz="1600" i="1" dirty="0">
                <a:solidFill>
                  <a:srgbClr val="0000FF"/>
                </a:solidFill>
              </a:rPr>
              <a:t>/</a:t>
            </a:r>
            <a:r>
              <a:rPr lang="ko-KR" altLang="en-US" sz="1600" i="1" dirty="0">
                <a:solidFill>
                  <a:srgbClr val="0000FF"/>
                </a:solidFill>
              </a:rPr>
              <a:t>장기 구분 기재</a:t>
            </a:r>
            <a:endParaRPr lang="en-US" altLang="ko-KR" sz="1600" i="1" dirty="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en-US" sz="1600" i="1" dirty="0">
                <a:solidFill>
                  <a:srgbClr val="0000FF"/>
                </a:solidFill>
              </a:rPr>
              <a:t> </a:t>
            </a:r>
            <a:r>
              <a:rPr lang="en-US" altLang="ko-KR" sz="1600" i="1" dirty="0">
                <a:solidFill>
                  <a:srgbClr val="0000FF"/>
                </a:solidFill>
              </a:rPr>
              <a:t>- </a:t>
            </a:r>
            <a:r>
              <a:rPr lang="ko-KR" altLang="en-US" sz="1600" i="1" dirty="0">
                <a:solidFill>
                  <a:srgbClr val="0000FF"/>
                </a:solidFill>
              </a:rPr>
              <a:t>투자</a:t>
            </a:r>
            <a:r>
              <a:rPr lang="en-US" altLang="ko-KR" sz="1600" i="1" dirty="0">
                <a:solidFill>
                  <a:srgbClr val="0000FF"/>
                </a:solidFill>
              </a:rPr>
              <a:t>‧</a:t>
            </a:r>
            <a:r>
              <a:rPr lang="ko-KR" altLang="en-US" sz="1600" i="1" dirty="0">
                <a:solidFill>
                  <a:srgbClr val="0000FF"/>
                </a:solidFill>
              </a:rPr>
              <a:t>운영 계획 </a:t>
            </a:r>
            <a:r>
              <a:rPr lang="en-US" altLang="ko-KR" sz="1600" i="1" dirty="0">
                <a:solidFill>
                  <a:srgbClr val="0000FF"/>
                </a:solidFill>
              </a:rPr>
              <a:t>: </a:t>
            </a:r>
            <a:r>
              <a:rPr lang="ko-KR" altLang="en-US" sz="1600" i="1" dirty="0">
                <a:solidFill>
                  <a:srgbClr val="0000FF"/>
                </a:solidFill>
              </a:rPr>
              <a:t>연구개발 계획</a:t>
            </a:r>
            <a:r>
              <a:rPr lang="en-US" altLang="ko-KR" sz="1600" i="1" dirty="0">
                <a:solidFill>
                  <a:srgbClr val="0000FF"/>
                </a:solidFill>
              </a:rPr>
              <a:t>, </a:t>
            </a:r>
            <a:r>
              <a:rPr lang="ko-KR" altLang="en-US" sz="1600" i="1" dirty="0">
                <a:solidFill>
                  <a:srgbClr val="0000FF"/>
                </a:solidFill>
              </a:rPr>
              <a:t>연구인력 운영 및 충원</a:t>
            </a:r>
            <a:r>
              <a:rPr lang="en-US" altLang="ko-KR" sz="1600" i="1" dirty="0">
                <a:solidFill>
                  <a:srgbClr val="0000FF"/>
                </a:solidFill>
              </a:rPr>
              <a:t>, </a:t>
            </a:r>
            <a:r>
              <a:rPr lang="ko-KR" altLang="en-US" sz="1600" i="1" dirty="0">
                <a:solidFill>
                  <a:srgbClr val="0000FF"/>
                </a:solidFill>
              </a:rPr>
              <a:t>연구비 조달</a:t>
            </a:r>
            <a:r>
              <a:rPr lang="en-US" altLang="ko-KR" sz="1600" i="1" dirty="0">
                <a:solidFill>
                  <a:srgbClr val="0000FF"/>
                </a:solidFill>
              </a:rPr>
              <a:t>, </a:t>
            </a:r>
            <a:r>
              <a:rPr lang="ko-KR" altLang="en-US" sz="1600" i="1" dirty="0">
                <a:solidFill>
                  <a:srgbClr val="0000FF"/>
                </a:solidFill>
              </a:rPr>
              <a:t>장비</a:t>
            </a:r>
            <a:r>
              <a:rPr lang="en-US" altLang="ko-KR" sz="1600" i="1" dirty="0">
                <a:solidFill>
                  <a:srgbClr val="0000FF"/>
                </a:solidFill>
              </a:rPr>
              <a:t>/</a:t>
            </a:r>
            <a:r>
              <a:rPr lang="ko-KR" altLang="en-US" sz="1600" i="1" dirty="0">
                <a:solidFill>
                  <a:srgbClr val="0000FF"/>
                </a:solidFill>
              </a:rPr>
              <a:t>시설 확충 등</a:t>
            </a:r>
          </a:p>
          <a:p>
            <a:pPr>
              <a:lnSpc>
                <a:spcPct val="200000"/>
              </a:lnSpc>
            </a:pPr>
            <a:r>
              <a:rPr lang="ko-KR" altLang="en-US" sz="1600" i="1" dirty="0">
                <a:solidFill>
                  <a:srgbClr val="0000FF"/>
                </a:solidFill>
              </a:rPr>
              <a:t> </a:t>
            </a:r>
            <a:r>
              <a:rPr lang="en-US" altLang="ko-KR" sz="1600" i="1" dirty="0">
                <a:solidFill>
                  <a:srgbClr val="0000FF"/>
                </a:solidFill>
              </a:rPr>
              <a:t>- </a:t>
            </a:r>
            <a:r>
              <a:rPr lang="ko-KR" altLang="en-US" sz="1600" i="1" dirty="0">
                <a:solidFill>
                  <a:srgbClr val="0000FF"/>
                </a:solidFill>
              </a:rPr>
              <a:t>입주기업 선정 시</a:t>
            </a:r>
            <a:r>
              <a:rPr lang="en-US" altLang="ko-KR" sz="1600" i="1" dirty="0">
                <a:solidFill>
                  <a:srgbClr val="0000FF"/>
                </a:solidFill>
              </a:rPr>
              <a:t>, </a:t>
            </a:r>
            <a:r>
              <a:rPr lang="ko-KR" altLang="en-US" sz="1600" i="1" dirty="0">
                <a:solidFill>
                  <a:srgbClr val="0000FF"/>
                </a:solidFill>
              </a:rPr>
              <a:t>기존 기업부설</a:t>
            </a:r>
            <a:r>
              <a:rPr lang="en-US" altLang="ko-KR" sz="1600" i="1" dirty="0">
                <a:solidFill>
                  <a:srgbClr val="0000FF"/>
                </a:solidFill>
              </a:rPr>
              <a:t>(</a:t>
            </a:r>
            <a:r>
              <a:rPr lang="ko-KR" altLang="en-US" sz="1600" i="1" dirty="0">
                <a:solidFill>
                  <a:srgbClr val="0000FF"/>
                </a:solidFill>
              </a:rPr>
              <a:t>연</a:t>
            </a:r>
            <a:r>
              <a:rPr lang="en-US" altLang="ko-KR" sz="1600" i="1" dirty="0">
                <a:solidFill>
                  <a:srgbClr val="0000FF"/>
                </a:solidFill>
              </a:rPr>
              <a:t>)</a:t>
            </a:r>
            <a:r>
              <a:rPr lang="ko-KR" altLang="en-US" sz="1600" i="1" dirty="0">
                <a:solidFill>
                  <a:srgbClr val="0000FF"/>
                </a:solidFill>
              </a:rPr>
              <a:t>과 운영 차별화 전략 제시</a:t>
            </a:r>
          </a:p>
        </p:txBody>
      </p:sp>
    </p:spTree>
    <p:extLst>
      <p:ext uri="{BB962C8B-B14F-4D97-AF65-F5344CB8AC3E}">
        <p14:creationId xmlns:p14="http://schemas.microsoft.com/office/powerpoint/2010/main" val="123077665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42852"/>
            <a:ext cx="62976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 defTabSz="801688"/>
            <a:r>
              <a:rPr lang="ko-KR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나</a:t>
            </a:r>
            <a:r>
              <a:rPr lang="en-US" altLang="ko-KR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. </a:t>
            </a:r>
            <a:r>
              <a:rPr lang="ko-KR" alt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참여인력</a:t>
            </a:r>
            <a:r>
              <a:rPr lang="ko-KR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 전문성</a:t>
            </a:r>
            <a:endParaRPr lang="en-US" altLang="ko-KR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812901"/>
              </p:ext>
            </p:extLst>
          </p:nvPr>
        </p:nvGraphicFramePr>
        <p:xfrm>
          <a:off x="323528" y="1412776"/>
          <a:ext cx="8522023" cy="5296899"/>
        </p:xfrm>
        <a:graphic>
          <a:graphicData uri="http://schemas.openxmlformats.org/drawingml/2006/table">
            <a:tbl>
              <a:tblPr/>
              <a:tblGrid>
                <a:gridCol w="1349320">
                  <a:extLst>
                    <a:ext uri="{9D8B030D-6E8A-4147-A177-3AD203B41FA5}">
                      <a16:colId xmlns:a16="http://schemas.microsoft.com/office/drawing/2014/main" val="293450329"/>
                    </a:ext>
                  </a:extLst>
                </a:gridCol>
                <a:gridCol w="2836799">
                  <a:extLst>
                    <a:ext uri="{9D8B030D-6E8A-4147-A177-3AD203B41FA5}">
                      <a16:colId xmlns:a16="http://schemas.microsoft.com/office/drawing/2014/main" val="364831951"/>
                    </a:ext>
                  </a:extLst>
                </a:gridCol>
                <a:gridCol w="1230104">
                  <a:extLst>
                    <a:ext uri="{9D8B030D-6E8A-4147-A177-3AD203B41FA5}">
                      <a16:colId xmlns:a16="http://schemas.microsoft.com/office/drawing/2014/main" val="611344660"/>
                    </a:ext>
                  </a:extLst>
                </a:gridCol>
                <a:gridCol w="1552900">
                  <a:extLst>
                    <a:ext uri="{9D8B030D-6E8A-4147-A177-3AD203B41FA5}">
                      <a16:colId xmlns:a16="http://schemas.microsoft.com/office/drawing/2014/main" val="2478786627"/>
                    </a:ext>
                  </a:extLst>
                </a:gridCol>
                <a:gridCol w="1552900">
                  <a:extLst>
                    <a:ext uri="{9D8B030D-6E8A-4147-A177-3AD203B41FA5}">
                      <a16:colId xmlns:a16="http://schemas.microsoft.com/office/drawing/2014/main" val="99140503"/>
                    </a:ext>
                  </a:extLst>
                </a:gridCol>
              </a:tblGrid>
              <a:tr h="395626">
                <a:tc rowSpan="4"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학 </a:t>
                      </a:r>
                      <a:r>
                        <a:rPr lang="ko-KR" altLang="en-US" sz="1000" b="1" kern="0" spc="0" dirty="0" err="1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력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학 교 명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휴먼명조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수학 상태</a:t>
                      </a: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학 위</a:t>
                      </a: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전 공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294121"/>
                  </a:ext>
                </a:extLst>
              </a:tr>
              <a:tr h="4371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최종학력부터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졸업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/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수료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/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중퇴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364072"/>
                  </a:ext>
                </a:extLst>
              </a:tr>
              <a:tr h="4857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졸업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/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수료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/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중퇴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178106"/>
                  </a:ext>
                </a:extLst>
              </a:tr>
              <a:tr h="4163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졸업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/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수료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/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중퇴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015365"/>
                  </a:ext>
                </a:extLst>
              </a:tr>
              <a:tr h="391922">
                <a:tc rowSpan="4"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경 력</a:t>
                      </a: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근 무 처 명</a:t>
                      </a: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근 무 기 간</a:t>
                      </a: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직 급</a:t>
                      </a: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담 당 업 무</a:t>
                      </a: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259381"/>
                  </a:ext>
                </a:extLst>
              </a:tr>
              <a:tr h="3076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최근 경력부터</a:t>
                      </a: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401019"/>
                  </a:ext>
                </a:extLst>
              </a:tr>
              <a:tr h="3076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821546"/>
                  </a:ext>
                </a:extLst>
              </a:tr>
              <a:tr h="3076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553963"/>
                  </a:ext>
                </a:extLst>
              </a:tr>
              <a:tr h="2206627"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특기사항</a:t>
                      </a: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27660" marR="38100" indent="-12573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en-US" altLang="ko-KR" sz="1100" i="1" kern="1200" dirty="0">
                        <a:solidFill>
                          <a:srgbClr val="0000FF"/>
                        </a:solidFill>
                        <a:latin typeface="Trebuchet MS" pitchFamily="34" charset="0"/>
                        <a:ea typeface="굴림" pitchFamily="50" charset="-127"/>
                        <a:cs typeface="+mn-cs"/>
                      </a:endParaRPr>
                    </a:p>
                    <a:p>
                      <a:pPr marL="327660" marR="38100" indent="-12573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※ </a:t>
                      </a:r>
                      <a:r>
                        <a:rPr kumimoji="1" lang="ko-KR" altLang="en-US" sz="1100" i="1" kern="1200" dirty="0" err="1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기업대표의</a:t>
                      </a:r>
                      <a:r>
                        <a:rPr kumimoji="1" lang="ko-KR" altLang="en-US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 기업가정신을 나타낼 수 있는 사항 등</a:t>
                      </a:r>
                      <a:endParaRPr kumimoji="1" lang="en-US" altLang="ko-KR" sz="1100" i="1" kern="1200" dirty="0">
                        <a:solidFill>
                          <a:srgbClr val="0000FF"/>
                        </a:solidFill>
                        <a:latin typeface="Trebuchet MS" pitchFamily="34" charset="0"/>
                        <a:ea typeface="굴림" pitchFamily="50" charset="-127"/>
                        <a:cs typeface="+mn-cs"/>
                      </a:endParaRPr>
                    </a:p>
                    <a:p>
                      <a:pPr marL="327660" marR="38100" indent="-12573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※ </a:t>
                      </a:r>
                      <a:r>
                        <a:rPr kumimoji="1" lang="ko-KR" altLang="en-US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특허</a:t>
                      </a:r>
                      <a:r>
                        <a:rPr kumimoji="1" lang="en-US" altLang="ko-KR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실용신안</a:t>
                      </a:r>
                      <a:r>
                        <a:rPr kumimoji="1" lang="en-US" altLang="ko-KR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i="1" kern="1200" dirty="0" err="1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의장등록</a:t>
                      </a:r>
                      <a:r>
                        <a:rPr kumimoji="1" lang="en-US" altLang="ko-KR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상표</a:t>
                      </a:r>
                      <a:r>
                        <a:rPr kumimoji="1" lang="en-US" altLang="ko-KR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자격증</a:t>
                      </a:r>
                      <a:r>
                        <a:rPr kumimoji="1" lang="en-US" altLang="ko-KR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연수</a:t>
                      </a:r>
                      <a:r>
                        <a:rPr kumimoji="1" lang="en-US" altLang="ko-KR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(</a:t>
                      </a:r>
                      <a:r>
                        <a:rPr kumimoji="1" lang="ko-KR" altLang="en-US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기업가정신 관련 강의수강 등</a:t>
                      </a:r>
                      <a:r>
                        <a:rPr kumimoji="1" lang="en-US" altLang="ko-KR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), </a:t>
                      </a:r>
                      <a:r>
                        <a:rPr kumimoji="1" lang="ko-KR" altLang="en-US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사회활동</a:t>
                      </a:r>
                      <a:r>
                        <a:rPr kumimoji="1" lang="en-US" altLang="ko-KR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수상실적 등을 기재</a:t>
                      </a:r>
                    </a:p>
                    <a:p>
                      <a:pPr marL="327660" marR="38100" indent="-12573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※ </a:t>
                      </a:r>
                      <a:r>
                        <a:rPr kumimoji="1" lang="ko-KR" altLang="en-US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신청자와 기술보유자가 다를 경우</a:t>
                      </a:r>
                      <a:r>
                        <a:rPr kumimoji="1" lang="en-US" altLang="ko-KR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상호관계를 구체적으로 기술</a:t>
                      </a:r>
                      <a:endParaRPr kumimoji="1" lang="en-US" altLang="ko-KR" sz="1100" i="1" kern="1200" dirty="0">
                        <a:solidFill>
                          <a:srgbClr val="0000FF"/>
                        </a:solidFill>
                        <a:latin typeface="Trebuchet MS" pitchFamily="34" charset="0"/>
                        <a:ea typeface="굴림" pitchFamily="50" charset="-127"/>
                        <a:cs typeface="+mn-cs"/>
                      </a:endParaRPr>
                    </a:p>
                    <a:p>
                      <a:pPr marL="327660" marR="38100" indent="-12573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kern="0" spc="-50" dirty="0">
                        <a:solidFill>
                          <a:srgbClr val="0000FF"/>
                        </a:solidFill>
                        <a:effectLst/>
                        <a:latin typeface="한양중고딕"/>
                      </a:endParaRPr>
                    </a:p>
                    <a:p>
                      <a:pPr marL="327660" marR="38100" indent="-12573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kern="0" spc="-50" dirty="0">
                        <a:solidFill>
                          <a:srgbClr val="0000FF"/>
                        </a:solidFill>
                        <a:effectLst/>
                        <a:latin typeface="한양중고딕"/>
                      </a:endParaRPr>
                    </a:p>
                    <a:p>
                      <a:pPr marL="327660" marR="38100" indent="-12573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kern="0" spc="-50" dirty="0">
                        <a:solidFill>
                          <a:srgbClr val="0000FF"/>
                        </a:solidFill>
                        <a:effectLst/>
                        <a:latin typeface="한양중고딕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263948"/>
                  </a:ext>
                </a:extLst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323850" y="984250"/>
            <a:ext cx="8521700" cy="368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en-US" altLang="ko-KR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1) </a:t>
            </a:r>
            <a:r>
              <a:rPr lang="ko-KR" altLang="en-US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대표자 인적사항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42852"/>
            <a:ext cx="62976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 defTabSz="801688"/>
            <a:r>
              <a:rPr lang="ko-KR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나</a:t>
            </a:r>
            <a:r>
              <a:rPr lang="en-US" altLang="ko-KR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. </a:t>
            </a:r>
            <a:r>
              <a:rPr lang="ko-KR" alt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참여인력</a:t>
            </a:r>
            <a:r>
              <a:rPr lang="ko-KR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 전문성</a:t>
            </a:r>
            <a:endParaRPr lang="en-US" altLang="ko-KR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850" y="984250"/>
            <a:ext cx="8521700" cy="368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en-US" altLang="ko-KR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2) </a:t>
            </a:r>
            <a:r>
              <a:rPr lang="ko-KR" altLang="en-US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참여인력</a:t>
            </a:r>
            <a:r>
              <a:rPr lang="en-US" altLang="ko-KR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부설연구소 소속 상주인력만 작성</a:t>
            </a:r>
            <a:r>
              <a:rPr lang="en-US" altLang="ko-KR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b="1" dirty="0">
              <a:gradFill>
                <a:gsLst>
                  <a:gs pos="84889">
                    <a:schemeClr val="bg1"/>
                  </a:gs>
                  <a:gs pos="76000">
                    <a:schemeClr val="bg1"/>
                  </a:gs>
                </a:gsLst>
                <a:lin ang="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004111"/>
              </p:ext>
            </p:extLst>
          </p:nvPr>
        </p:nvGraphicFramePr>
        <p:xfrm>
          <a:off x="323528" y="1484784"/>
          <a:ext cx="8522021" cy="4380715"/>
        </p:xfrm>
        <a:graphic>
          <a:graphicData uri="http://schemas.openxmlformats.org/drawingml/2006/table">
            <a:tbl>
              <a:tblPr/>
              <a:tblGrid>
                <a:gridCol w="1493220">
                  <a:extLst>
                    <a:ext uri="{9D8B030D-6E8A-4147-A177-3AD203B41FA5}">
                      <a16:colId xmlns:a16="http://schemas.microsoft.com/office/drawing/2014/main" val="1384862054"/>
                    </a:ext>
                  </a:extLst>
                </a:gridCol>
                <a:gridCol w="1358860">
                  <a:extLst>
                    <a:ext uri="{9D8B030D-6E8A-4147-A177-3AD203B41FA5}">
                      <a16:colId xmlns:a16="http://schemas.microsoft.com/office/drawing/2014/main" val="184607859"/>
                    </a:ext>
                  </a:extLst>
                </a:gridCol>
                <a:gridCol w="892336">
                  <a:extLst>
                    <a:ext uri="{9D8B030D-6E8A-4147-A177-3AD203B41FA5}">
                      <a16:colId xmlns:a16="http://schemas.microsoft.com/office/drawing/2014/main" val="318652205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593439409"/>
                    </a:ext>
                  </a:extLst>
                </a:gridCol>
                <a:gridCol w="1730762">
                  <a:extLst>
                    <a:ext uri="{9D8B030D-6E8A-4147-A177-3AD203B41FA5}">
                      <a16:colId xmlns:a16="http://schemas.microsoft.com/office/drawing/2014/main" val="1846445523"/>
                    </a:ext>
                  </a:extLst>
                </a:gridCol>
                <a:gridCol w="1149558">
                  <a:extLst>
                    <a:ext uri="{9D8B030D-6E8A-4147-A177-3AD203B41FA5}">
                      <a16:colId xmlns:a16="http://schemas.microsoft.com/office/drawing/2014/main" val="2194457339"/>
                    </a:ext>
                  </a:extLst>
                </a:gridCol>
                <a:gridCol w="745157">
                  <a:extLst>
                    <a:ext uri="{9D8B030D-6E8A-4147-A177-3AD203B41FA5}">
                      <a16:colId xmlns:a16="http://schemas.microsoft.com/office/drawing/2014/main" val="953143663"/>
                    </a:ext>
                  </a:extLst>
                </a:gridCol>
              </a:tblGrid>
              <a:tr h="1242527"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구분</a:t>
                      </a:r>
                    </a:p>
                  </a:txBody>
                  <a:tcPr marL="11578" marR="11578" marT="11578" marB="11578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성 명</a:t>
                      </a: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직책 및 직위</a:t>
                      </a: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최종학력 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/ 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전공</a:t>
                      </a: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주요 경력</a:t>
                      </a: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상주인력 여부*</a:t>
                      </a: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안전관리자</a:t>
                      </a:r>
                    </a:p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여부**</a:t>
                      </a: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470428"/>
                  </a:ext>
                </a:extLst>
              </a:tr>
              <a:tr h="565099"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책임자</a:t>
                      </a:r>
                    </a:p>
                  </a:txBody>
                  <a:tcPr marL="11578" marR="11578" marT="11578" marB="11578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연구소장</a:t>
                      </a: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/</a:t>
                      </a: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(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정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)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252695"/>
                  </a:ext>
                </a:extLst>
              </a:tr>
              <a:tr h="429613">
                <a:tc rowSpan="4"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소속원</a:t>
                      </a:r>
                    </a:p>
                  </a:txBody>
                  <a:tcPr marL="11578" marR="11578" marT="11578" marB="11578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연구원</a:t>
                      </a: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/</a:t>
                      </a: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(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부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)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7484797"/>
                  </a:ext>
                </a:extLst>
              </a:tr>
              <a:tr h="2198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/</a:t>
                      </a: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461547"/>
                  </a:ext>
                </a:extLst>
              </a:tr>
              <a:tr h="2198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/</a:t>
                      </a: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4991560"/>
                  </a:ext>
                </a:extLst>
              </a:tr>
              <a:tr h="2198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/</a:t>
                      </a: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126307"/>
                  </a:ext>
                </a:extLst>
              </a:tr>
              <a:tr h="294127">
                <a:tc rowSpan="5">
                  <a:txBody>
                    <a:bodyPr/>
                    <a:lstStyle/>
                    <a:p>
                      <a:pPr marL="38100" marR="3810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본사 안전관리자</a:t>
                      </a:r>
                    </a:p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안전 관련 자격 및 교육이수현황</a:t>
                      </a: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분류</a:t>
                      </a: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명칭</a:t>
                      </a: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취득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/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수료 날짜</a:t>
                      </a: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err="1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발급처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기타</a:t>
                      </a: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45439"/>
                  </a:ext>
                </a:extLst>
              </a:tr>
              <a:tr h="2941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자격</a:t>
                      </a: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459905"/>
                  </a:ext>
                </a:extLst>
              </a:tr>
              <a:tr h="1586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530088"/>
                  </a:ext>
                </a:extLst>
              </a:tr>
              <a:tr h="2941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교육</a:t>
                      </a: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506016"/>
                  </a:ext>
                </a:extLst>
              </a:tr>
              <a:tr h="1586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5768896"/>
                  </a:ext>
                </a:extLst>
              </a:tr>
            </a:tbl>
          </a:graphicData>
        </a:graphic>
      </p:graphicFrame>
      <p:sp>
        <p:nvSpPr>
          <p:cNvPr id="11" name="직사각형 10"/>
          <p:cNvSpPr/>
          <p:nvPr/>
        </p:nvSpPr>
        <p:spPr>
          <a:xfrm>
            <a:off x="251520" y="6238021"/>
            <a:ext cx="7848872" cy="600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100" kern="0" spc="-50" dirty="0">
                <a:solidFill>
                  <a:srgbClr val="000000"/>
                </a:solidFill>
                <a:latin typeface="한양중고딕"/>
                <a:ea typeface="한양중고딕"/>
              </a:rPr>
              <a:t>* </a:t>
            </a:r>
            <a:r>
              <a:rPr lang="ko-KR" altLang="en-US" sz="1100" kern="0" spc="-50" dirty="0">
                <a:solidFill>
                  <a:srgbClr val="000000"/>
                </a:solidFill>
                <a:latin typeface="한양중고딕"/>
                <a:ea typeface="한양중고딕"/>
              </a:rPr>
              <a:t>상주인력은 부설연구소 소속으로</a:t>
            </a:r>
            <a:r>
              <a:rPr lang="en-US" altLang="ko-KR" sz="1100" kern="0" spc="-50" dirty="0">
                <a:solidFill>
                  <a:srgbClr val="000000"/>
                </a:solidFill>
                <a:latin typeface="한양중고딕"/>
                <a:ea typeface="한양중고딕"/>
              </a:rPr>
              <a:t>, </a:t>
            </a:r>
            <a:r>
              <a:rPr lang="ko-KR" altLang="en-US" sz="1100" kern="0" spc="-50" dirty="0">
                <a:solidFill>
                  <a:srgbClr val="000000"/>
                </a:solidFill>
                <a:latin typeface="한양중고딕"/>
                <a:ea typeface="한양중고딕"/>
              </a:rPr>
              <a:t>부설연구소에 주 </a:t>
            </a:r>
            <a:r>
              <a:rPr lang="en-US" altLang="ko-KR" sz="1100" kern="0" spc="-50" dirty="0">
                <a:solidFill>
                  <a:srgbClr val="000000"/>
                </a:solidFill>
                <a:latin typeface="한양중고딕"/>
                <a:ea typeface="한양중고딕"/>
              </a:rPr>
              <a:t>5</a:t>
            </a:r>
            <a:r>
              <a:rPr lang="ko-KR" altLang="en-US" sz="1100" kern="0" spc="-50" dirty="0">
                <a:solidFill>
                  <a:srgbClr val="000000"/>
                </a:solidFill>
                <a:latin typeface="한양중고딕"/>
                <a:ea typeface="한양중고딕"/>
              </a:rPr>
              <a:t>회 이상 출근을 의미함</a:t>
            </a:r>
            <a:endParaRPr lang="en-US" altLang="ko-KR" sz="1100" kern="0" spc="-50" dirty="0">
              <a:solidFill>
                <a:srgbClr val="000000"/>
              </a:solidFill>
              <a:latin typeface="한양중고딕"/>
            </a:endParaRPr>
          </a:p>
          <a:p>
            <a:pPr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100" kern="0" spc="-50" dirty="0">
                <a:solidFill>
                  <a:srgbClr val="000000"/>
                </a:solidFill>
                <a:latin typeface="한양중고딕"/>
              </a:rPr>
              <a:t>** </a:t>
            </a:r>
            <a:r>
              <a:rPr lang="ko-KR" altLang="en-US" sz="1100" kern="0" spc="-50" dirty="0">
                <a:solidFill>
                  <a:srgbClr val="000000"/>
                </a:solidFill>
                <a:latin typeface="한양중고딕"/>
              </a:rPr>
              <a:t>부설 연구소 책임자와 안전관리자는 겸직할 수 있음</a:t>
            </a:r>
            <a:r>
              <a:rPr lang="en-US" altLang="ko-KR" sz="1100" kern="0" spc="-50" dirty="0">
                <a:solidFill>
                  <a:srgbClr val="000000"/>
                </a:solidFill>
                <a:latin typeface="한양중고딕"/>
              </a:rPr>
              <a:t>.</a:t>
            </a:r>
            <a:endParaRPr lang="ko-KR" altLang="en-US" sz="11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475640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2420888"/>
            <a:ext cx="9144000" cy="1535162"/>
          </a:xfrm>
          <a:prstGeom prst="rect">
            <a:avLst/>
          </a:prstGeom>
          <a:solidFill>
            <a:schemeClr val="bg1">
              <a:alpha val="71000"/>
            </a:schemeClr>
          </a:solidFill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4400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3. </a:t>
            </a:r>
            <a:r>
              <a:rPr lang="ko-KR" altLang="en-US" sz="4400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사업화 가능성 및 협력 관계 구축</a:t>
            </a:r>
            <a:endParaRPr lang="en-US" altLang="ko-KR" sz="4800" dirty="0">
              <a:ln w="6350">
                <a:noFill/>
              </a:ln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6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  <a:tileRect/>
              </a:gradFill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">
  <a:themeElements>
    <a:clrScheme name="사용자 지정 1">
      <a:dk1>
        <a:srgbClr val="000000"/>
      </a:dk1>
      <a:lt1>
        <a:srgbClr val="FFFFFF"/>
      </a:lt1>
      <a:dk2>
        <a:srgbClr val="333333"/>
      </a:dk2>
      <a:lt2>
        <a:srgbClr val="C0C0C0"/>
      </a:lt2>
      <a:accent1>
        <a:srgbClr val="013F78"/>
      </a:accent1>
      <a:accent2>
        <a:srgbClr val="0060B6"/>
      </a:accent2>
      <a:accent3>
        <a:srgbClr val="2979CE"/>
      </a:accent3>
      <a:accent4>
        <a:srgbClr val="6BA8DF"/>
      </a:accent4>
      <a:accent5>
        <a:srgbClr val="F46516"/>
      </a:accent5>
      <a:accent6>
        <a:srgbClr val="F4AD03"/>
      </a:accent6>
      <a:hlink>
        <a:srgbClr val="2979CE"/>
      </a:hlink>
      <a:folHlink>
        <a:srgbClr val="0060B6"/>
      </a:folHlink>
    </a:clrScheme>
    <a:fontScheme name="pptshop_font">
      <a:majorFont>
        <a:latin typeface="Arial"/>
        <a:ea typeface="나눔고딕 Bold"/>
        <a:cs typeface=""/>
      </a:majorFont>
      <a:minorFont>
        <a:latin typeface="Arial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0B6"/>
        </a:solidFill>
        <a:ln w="9525" cap="flat" cmpd="sng" algn="ctr">
          <a:solidFill>
            <a:srgbClr val="C2C2C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8016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0B6"/>
        </a:solidFill>
        <a:ln w="9525" cap="flat" cmpd="sng" algn="ctr">
          <a:solidFill>
            <a:srgbClr val="C2C2C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8016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굴림" pitchFamily="50" charset="-127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smtClean="0">
            <a:latin typeface="Arial" pitchFamily="34" charset="0"/>
            <a:ea typeface="나눔고딕" pitchFamily="50" charset="-127"/>
            <a:cs typeface="Arial" pitchFamily="34" charset="0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1846</TotalTime>
  <Words>807</Words>
  <Application>Microsoft Office PowerPoint</Application>
  <PresentationFormat>화면 슬라이드 쇼(4:3)</PresentationFormat>
  <Paragraphs>180</Paragraphs>
  <Slides>15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6" baseType="lpstr">
      <vt:lpstr>굴림</vt:lpstr>
      <vt:lpstr>나눔고딕</vt:lpstr>
      <vt:lpstr>한양중고딕</vt:lpstr>
      <vt:lpstr>함초롬바탕</vt:lpstr>
      <vt:lpstr>휴먼명조</vt:lpstr>
      <vt:lpstr>Arial</vt:lpstr>
      <vt:lpstr>HY헤드라인M</vt:lpstr>
      <vt:lpstr>Trebuchet MS</vt:lpstr>
      <vt:lpstr>Wingdings</vt:lpstr>
      <vt:lpstr>맑은 고딕</vt:lpstr>
      <vt:lpstr>blank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파워포인트 템플릿</dc:title>
  <dc:creator>CNTREE</dc:creator>
  <cp:keywords>www.pptshop.co.kr</cp:keywords>
  <dc:description>본 콘텐츠의 저작권은 CNTREE에 있으며 
무단 전재, 복사, 배포 시 법적인 제재를 받을 수 있습니다.
www.pptshop.co.kr
Copyright © CNTREE</dc:description>
  <cp:lastModifiedBy>user</cp:lastModifiedBy>
  <cp:revision>355</cp:revision>
  <cp:lastPrinted>2016-06-27T08:14:06Z</cp:lastPrinted>
  <dcterms:created xsi:type="dcterms:W3CDTF">2009-06-25T10:53:07Z</dcterms:created>
  <dcterms:modified xsi:type="dcterms:W3CDTF">2025-01-15T10:28:28Z</dcterms:modified>
</cp:coreProperties>
</file>